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501" r:id="rId2"/>
    <p:sldId id="502" r:id="rId3"/>
    <p:sldId id="262" r:id="rId4"/>
    <p:sldId id="260" r:id="rId5"/>
    <p:sldId id="261" r:id="rId6"/>
    <p:sldId id="259" r:id="rId7"/>
    <p:sldId id="268" r:id="rId8"/>
    <p:sldId id="277" r:id="rId9"/>
    <p:sldId id="283" r:id="rId10"/>
    <p:sldId id="279" r:id="rId11"/>
    <p:sldId id="280" r:id="rId12"/>
    <p:sldId id="281" r:id="rId13"/>
    <p:sldId id="282" r:id="rId14"/>
    <p:sldId id="294" r:id="rId15"/>
    <p:sldId id="296" r:id="rId16"/>
    <p:sldId id="297" r:id="rId17"/>
    <p:sldId id="507" r:id="rId18"/>
    <p:sldId id="304" r:id="rId19"/>
    <p:sldId id="305" r:id="rId20"/>
    <p:sldId id="306" r:id="rId21"/>
    <p:sldId id="307" r:id="rId22"/>
    <p:sldId id="308" r:id="rId23"/>
    <p:sldId id="309" r:id="rId24"/>
    <p:sldId id="310" r:id="rId25"/>
    <p:sldId id="500" r:id="rId26"/>
    <p:sldId id="316" r:id="rId27"/>
    <p:sldId id="317" r:id="rId28"/>
    <p:sldId id="318" r:id="rId29"/>
    <p:sldId id="319" r:id="rId30"/>
    <p:sldId id="320" r:id="rId31"/>
    <p:sldId id="322" r:id="rId32"/>
    <p:sldId id="323" r:id="rId33"/>
    <p:sldId id="324" r:id="rId34"/>
    <p:sldId id="325" r:id="rId35"/>
    <p:sldId id="328" r:id="rId36"/>
    <p:sldId id="329" r:id="rId37"/>
    <p:sldId id="353" r:id="rId38"/>
    <p:sldId id="331" r:id="rId39"/>
    <p:sldId id="332" r:id="rId40"/>
    <p:sldId id="333" r:id="rId41"/>
    <p:sldId id="360" r:id="rId42"/>
    <p:sldId id="361" r:id="rId43"/>
    <p:sldId id="401" r:id="rId44"/>
    <p:sldId id="402" r:id="rId45"/>
    <p:sldId id="403" r:id="rId46"/>
    <p:sldId id="404" r:id="rId47"/>
    <p:sldId id="405" r:id="rId48"/>
    <p:sldId id="407" r:id="rId49"/>
    <p:sldId id="408" r:id="rId50"/>
    <p:sldId id="410" r:id="rId51"/>
    <p:sldId id="509" r:id="rId52"/>
    <p:sldId id="508" r:id="rId53"/>
    <p:sldId id="411" r:id="rId54"/>
    <p:sldId id="335" r:id="rId55"/>
    <p:sldId id="336" r:id="rId56"/>
    <p:sldId id="337" r:id="rId57"/>
    <p:sldId id="350" r:id="rId58"/>
    <p:sldId id="373" r:id="rId59"/>
    <p:sldId id="351" r:id="rId60"/>
    <p:sldId id="352" r:id="rId61"/>
    <p:sldId id="354" r:id="rId62"/>
    <p:sldId id="363" r:id="rId63"/>
    <p:sldId id="364" r:id="rId64"/>
    <p:sldId id="365" r:id="rId65"/>
    <p:sldId id="367" r:id="rId66"/>
    <p:sldId id="371" r:id="rId67"/>
    <p:sldId id="399" r:id="rId68"/>
    <p:sldId id="400"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503" r:id="rId88"/>
    <p:sldId id="504" r:id="rId89"/>
    <p:sldId id="505" r:id="rId90"/>
    <p:sldId id="430" r:id="rId91"/>
    <p:sldId id="431" r:id="rId92"/>
    <p:sldId id="432" r:id="rId93"/>
    <p:sldId id="433" r:id="rId94"/>
    <p:sldId id="434" r:id="rId95"/>
    <p:sldId id="435" r:id="rId96"/>
    <p:sldId id="436" r:id="rId97"/>
    <p:sldId id="437" r:id="rId98"/>
    <p:sldId id="438" r:id="rId99"/>
    <p:sldId id="439" r:id="rId100"/>
    <p:sldId id="510" r:id="rId101"/>
    <p:sldId id="511" r:id="rId102"/>
    <p:sldId id="512" r:id="rId103"/>
    <p:sldId id="513" r:id="rId104"/>
    <p:sldId id="514" r:id="rId105"/>
    <p:sldId id="515" r:id="rId106"/>
    <p:sldId id="516" r:id="rId107"/>
    <p:sldId id="517" r:id="rId108"/>
    <p:sldId id="518" r:id="rId109"/>
    <p:sldId id="519" r:id="rId110"/>
    <p:sldId id="520" r:id="rId111"/>
    <p:sldId id="521" r:id="rId112"/>
    <p:sldId id="522" r:id="rId113"/>
    <p:sldId id="523" r:id="rId114"/>
    <p:sldId id="524" r:id="rId115"/>
    <p:sldId id="525" r:id="rId116"/>
    <p:sldId id="440" r:id="rId117"/>
    <p:sldId id="441" r:id="rId118"/>
    <p:sldId id="442" r:id="rId119"/>
    <p:sldId id="443" r:id="rId120"/>
    <p:sldId id="444" r:id="rId121"/>
    <p:sldId id="445" r:id="rId122"/>
    <p:sldId id="446" r:id="rId123"/>
    <p:sldId id="447" r:id="rId124"/>
    <p:sldId id="448" r:id="rId125"/>
    <p:sldId id="506" r:id="rId1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fr-FR" smtClean="0"/>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fr-FR" smtClean="0"/>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11/5/2025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11/5/2025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11/5/2025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11/5/2025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81480828-6983-48AD-9E27-CBD3696F837E}" type="datetimeFigureOut">
              <a:rPr lang="en-US" dirty="0"/>
              <a:t>11/5/2025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2C5EFB91-0324-450E-B17F-36DC0ECCE413}" type="datetimeFigureOut">
              <a:rPr lang="en-US" dirty="0"/>
              <a:t>11/5/2025</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11/5/2025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localhost:3000/1"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fr-FR" b="0" dirty="0"/>
              <a:t/>
            </a:r>
            <a:br>
              <a:rPr lang="fr-FR" b="0" dirty="0"/>
            </a:br>
            <a:r>
              <a:rPr lang="fr-FR" b="0" dirty="0"/>
              <a:t> </a:t>
            </a:r>
            <a:br>
              <a:rPr lang="fr-FR" b="0" dirty="0"/>
            </a:br>
            <a:r>
              <a:rPr lang="fr-FR" dirty="0"/>
              <a:t>Séance 3 </a:t>
            </a:r>
            <a:r>
              <a:rPr lang="fr-FR" b="0" dirty="0"/>
              <a:t/>
            </a:r>
            <a:br>
              <a:rPr lang="fr-FR" b="0" dirty="0"/>
            </a:br>
            <a:endParaRPr lang="fr-FR" dirty="0"/>
          </a:p>
        </p:txBody>
      </p:sp>
      <p:sp>
        <p:nvSpPr>
          <p:cNvPr id="3" name="Sous-titre 2"/>
          <p:cNvSpPr>
            <a:spLocks noGrp="1"/>
          </p:cNvSpPr>
          <p:nvPr>
            <p:ph type="subTitle" idx="1"/>
          </p:nvPr>
        </p:nvSpPr>
        <p:spPr/>
        <p:txBody>
          <a:bodyPr anchor="ctr">
            <a:normAutofit/>
          </a:bodyPr>
          <a:lstStyle/>
          <a:p>
            <a:endParaRPr lang="fr-FR" dirty="0"/>
          </a:p>
          <a:p>
            <a:pPr algn="ctr"/>
            <a:r>
              <a:rPr lang="fr-FR" dirty="0"/>
              <a:t> </a:t>
            </a:r>
            <a:r>
              <a:rPr lang="fr-FR" b="1" dirty="0" err="1" smtClean="0"/>
              <a:t>Frontend</a:t>
            </a:r>
            <a:r>
              <a:rPr lang="fr-FR" b="1" dirty="0" smtClean="0"/>
              <a:t> </a:t>
            </a:r>
            <a:r>
              <a:rPr lang="fr-FR" b="1" dirty="0" err="1"/>
              <a:t>Angular</a:t>
            </a:r>
            <a:r>
              <a:rPr lang="fr-FR" b="1" dirty="0"/>
              <a:t> : services HTTP, formulaires &amp; </a:t>
            </a:r>
            <a:r>
              <a:rPr lang="fr-FR" b="1" dirty="0" err="1"/>
              <a:t>routing</a:t>
            </a:r>
            <a:r>
              <a:rPr lang="fr-FR" b="1" dirty="0"/>
              <a:t> </a:t>
            </a:r>
            <a:endParaRPr lang="fr-FR" dirty="0"/>
          </a:p>
          <a:p>
            <a:endParaRPr lang="fr-FR" dirty="0"/>
          </a:p>
        </p:txBody>
      </p:sp>
    </p:spTree>
    <p:extLst>
      <p:ext uri="{BB962C8B-B14F-4D97-AF65-F5344CB8AC3E}">
        <p14:creationId xmlns:p14="http://schemas.microsoft.com/office/powerpoint/2010/main" val="1122386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2800" dirty="0"/>
              <a:t>Comprendre le cadre et l'architecture d'</a:t>
            </a:r>
            <a:r>
              <a:rPr lang="fr-FR" sz="2800" dirty="0" err="1"/>
              <a:t>Angular</a:t>
            </a:r>
            <a:r>
              <a:rPr lang="fr-FR" sz="2800" dirty="0"/>
              <a:t/>
            </a:r>
            <a:br>
              <a:rPr lang="fr-FR" sz="2800" dirty="0"/>
            </a:br>
            <a:endParaRPr lang="fr-FR" sz="2800" dirty="0"/>
          </a:p>
        </p:txBody>
      </p:sp>
      <p:pic>
        <p:nvPicPr>
          <p:cNvPr id="6" name="Image 5"/>
          <p:cNvPicPr>
            <a:picLocks noChangeAspect="1"/>
          </p:cNvPicPr>
          <p:nvPr/>
        </p:nvPicPr>
        <p:blipFill>
          <a:blip r:embed="rId2"/>
          <a:stretch>
            <a:fillRect/>
          </a:stretch>
        </p:blipFill>
        <p:spPr>
          <a:xfrm>
            <a:off x="1180771" y="4468030"/>
            <a:ext cx="8073588" cy="2248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45496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5400" dirty="0" smtClean="0"/>
              <a:t>Partie 8: Les Formulaires</a:t>
            </a:r>
            <a:endParaRPr lang="fr-FR" sz="5400" dirty="0"/>
          </a:p>
        </p:txBody>
      </p:sp>
      <p:pic>
        <p:nvPicPr>
          <p:cNvPr id="7" name="Image 6"/>
          <p:cNvPicPr>
            <a:picLocks noChangeAspect="1"/>
          </p:cNvPicPr>
          <p:nvPr/>
        </p:nvPicPr>
        <p:blipFill>
          <a:blip r:embed="rId2"/>
          <a:stretch>
            <a:fillRect/>
          </a:stretch>
        </p:blipFill>
        <p:spPr>
          <a:xfrm>
            <a:off x="1051560" y="4468032"/>
            <a:ext cx="7272633" cy="2153486"/>
          </a:xfrm>
          <a:prstGeom prst="rect">
            <a:avLst/>
          </a:prstGeom>
        </p:spPr>
      </p:pic>
    </p:spTree>
    <p:extLst>
      <p:ext uri="{BB962C8B-B14F-4D97-AF65-F5344CB8AC3E}">
        <p14:creationId xmlns:p14="http://schemas.microsoft.com/office/powerpoint/2010/main" val="41546068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125403"/>
            <a:ext cx="10058400" cy="728037"/>
          </a:xfrm>
        </p:spPr>
        <p:txBody>
          <a:bodyPr>
            <a:noAutofit/>
          </a:bodyPr>
          <a:lstStyle/>
          <a:p>
            <a:pPr algn="ctr">
              <a:lnSpc>
                <a:spcPct val="200000"/>
              </a:lnSpc>
            </a:pPr>
            <a:r>
              <a:rPr lang="fr-FR" sz="2800" b="1" dirty="0" smtClean="0"/>
              <a:t>Introduction</a:t>
            </a:r>
            <a:endParaRPr lang="fr-FR" sz="2800" b="1" dirty="0">
              <a:latin typeface="Agency FB" panose="020B0503020202020204" pitchFamily="34" charset="0"/>
            </a:endParaRPr>
          </a:p>
        </p:txBody>
      </p:sp>
      <p:sp>
        <p:nvSpPr>
          <p:cNvPr id="3" name="Rectangle 1"/>
          <p:cNvSpPr>
            <a:spLocks noGrp="1" noChangeArrowheads="1"/>
          </p:cNvSpPr>
          <p:nvPr>
            <p:ph idx="1"/>
          </p:nvPr>
        </p:nvSpPr>
        <p:spPr bwMode="auto">
          <a:xfrm>
            <a:off x="721406" y="1241338"/>
            <a:ext cx="1057312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lvl="0" indent="0" algn="just" eaLnBrk="0" fontAlgn="base" hangingPunct="0">
              <a:lnSpc>
                <a:spcPct val="300000"/>
              </a:lnSpc>
              <a:spcBef>
                <a:spcPct val="0"/>
              </a:spcBef>
              <a:spcAft>
                <a:spcPct val="0"/>
              </a:spcAft>
              <a:buClrTx/>
              <a:buSzTx/>
              <a:buFontTx/>
              <a:buChar char="•"/>
            </a:pPr>
            <a:r>
              <a:rPr lang="fr-FR" sz="3600" dirty="0" smtClean="0">
                <a:latin typeface="Agency FB" panose="020B0503020202020204" pitchFamily="34" charset="0"/>
              </a:rPr>
              <a:t>Pour gérer les interactivités avec l’utilisateur </a:t>
            </a:r>
            <a:r>
              <a:rPr lang="fr-FR" sz="3600" dirty="0" err="1" smtClean="0">
                <a:latin typeface="Agency FB" panose="020B0503020202020204" pitchFamily="34" charset="0"/>
              </a:rPr>
              <a:t>Angular</a:t>
            </a:r>
            <a:r>
              <a:rPr lang="fr-FR" sz="3600" dirty="0" smtClean="0">
                <a:latin typeface="Agency FB" panose="020B0503020202020204" pitchFamily="34" charset="0"/>
              </a:rPr>
              <a:t> à sa philosophie pour gérer les formulaires.</a:t>
            </a:r>
            <a:endParaRPr kumimoji="0" lang="fr-FR" altLang="fr-FR" sz="3600" b="0" i="0" u="none" strike="noStrike" cap="none" normalizeH="0" baseline="0" dirty="0" smtClean="0">
              <a:ln>
                <a:noFill/>
              </a:ln>
              <a:solidFill>
                <a:schemeClr val="tx1"/>
              </a:solidFill>
              <a:effectLst/>
              <a:latin typeface="Agency FB" panose="020B0503020202020204" pitchFamily="34" charset="0"/>
            </a:endParaRPr>
          </a:p>
        </p:txBody>
      </p:sp>
    </p:spTree>
    <p:extLst>
      <p:ext uri="{BB962C8B-B14F-4D97-AF65-F5344CB8AC3E}">
        <p14:creationId xmlns:p14="http://schemas.microsoft.com/office/powerpoint/2010/main" val="38479854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800" dirty="0">
                <a:latin typeface="Agency FB" panose="020B0503020202020204" pitchFamily="34" charset="0"/>
              </a:rPr>
              <a:t>Types de Formulaires en </a:t>
            </a:r>
            <a:r>
              <a:rPr lang="fr-FR" sz="4800" b="1" dirty="0" err="1">
                <a:latin typeface="Agency FB" panose="020B0503020202020204" pitchFamily="34" charset="0"/>
              </a:rPr>
              <a:t>Angular</a:t>
            </a:r>
            <a:endParaRPr lang="fr-FR" sz="4800" b="1" dirty="0">
              <a:solidFill>
                <a:srgbClr val="FF0000"/>
              </a:solidFill>
              <a:latin typeface="Agency FB" panose="020B0503020202020204" pitchFamily="34" charset="0"/>
            </a:endParaRPr>
          </a:p>
        </p:txBody>
      </p:sp>
      <p:sp>
        <p:nvSpPr>
          <p:cNvPr id="3" name="Espace réservé du contenu 2"/>
          <p:cNvSpPr>
            <a:spLocks noGrp="1"/>
          </p:cNvSpPr>
          <p:nvPr>
            <p:ph idx="1"/>
          </p:nvPr>
        </p:nvSpPr>
        <p:spPr/>
        <p:txBody>
          <a:bodyPr>
            <a:normAutofit/>
          </a:bodyPr>
          <a:lstStyle/>
          <a:p>
            <a:pPr algn="just">
              <a:lnSpc>
                <a:spcPct val="250000"/>
              </a:lnSpc>
            </a:pPr>
            <a:r>
              <a:rPr lang="fr-FR" sz="4400" dirty="0">
                <a:latin typeface="Agency FB" panose="020B0503020202020204" pitchFamily="34" charset="0"/>
              </a:rPr>
              <a:t>Template-</a:t>
            </a:r>
            <a:r>
              <a:rPr lang="fr-FR" sz="4400" dirty="0" err="1">
                <a:latin typeface="Agency FB" panose="020B0503020202020204" pitchFamily="34" charset="0"/>
              </a:rPr>
              <a:t>driven</a:t>
            </a:r>
            <a:r>
              <a:rPr lang="fr-FR" sz="4400" dirty="0">
                <a:latin typeface="Agency FB" panose="020B0503020202020204" pitchFamily="34" charset="0"/>
              </a:rPr>
              <a:t> </a:t>
            </a:r>
            <a:r>
              <a:rPr lang="fr-FR" sz="4400" dirty="0" err="1" smtClean="0">
                <a:latin typeface="Agency FB" panose="020B0503020202020204" pitchFamily="34" charset="0"/>
              </a:rPr>
              <a:t>Forms</a:t>
            </a:r>
            <a:r>
              <a:rPr lang="fr-FR" sz="4400" dirty="0" smtClean="0">
                <a:latin typeface="Agency FB" panose="020B0503020202020204" pitchFamily="34" charset="0"/>
              </a:rPr>
              <a:t>.</a:t>
            </a:r>
            <a:endParaRPr lang="fr-FR" sz="4400" dirty="0">
              <a:latin typeface="Agency FB" panose="020B0503020202020204" pitchFamily="34" charset="0"/>
            </a:endParaRPr>
          </a:p>
          <a:p>
            <a:pPr algn="just">
              <a:lnSpc>
                <a:spcPct val="250000"/>
              </a:lnSpc>
            </a:pPr>
            <a:r>
              <a:rPr lang="fr-FR" sz="4400" dirty="0" err="1">
                <a:latin typeface="Agency FB" panose="020B0503020202020204" pitchFamily="34" charset="0"/>
              </a:rPr>
              <a:t>Reactive</a:t>
            </a:r>
            <a:r>
              <a:rPr lang="fr-FR" sz="4400" dirty="0">
                <a:latin typeface="Agency FB" panose="020B0503020202020204" pitchFamily="34" charset="0"/>
              </a:rPr>
              <a:t> </a:t>
            </a:r>
            <a:r>
              <a:rPr lang="fr-FR" sz="4400" dirty="0" err="1">
                <a:latin typeface="Agency FB" panose="020B0503020202020204" pitchFamily="34" charset="0"/>
              </a:rPr>
              <a:t>Forms</a:t>
            </a:r>
            <a:endParaRPr lang="fr-FR" sz="4400" dirty="0">
              <a:latin typeface="Agency FB" panose="020B0503020202020204" pitchFamily="34" charset="0"/>
            </a:endParaRPr>
          </a:p>
        </p:txBody>
      </p:sp>
    </p:spTree>
    <p:extLst>
      <p:ext uri="{BB962C8B-B14F-4D97-AF65-F5344CB8AC3E}">
        <p14:creationId xmlns:p14="http://schemas.microsoft.com/office/powerpoint/2010/main" val="17968206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125403"/>
            <a:ext cx="10058400" cy="919625"/>
          </a:xfrm>
        </p:spPr>
        <p:txBody>
          <a:bodyPr>
            <a:noAutofit/>
          </a:bodyPr>
          <a:lstStyle/>
          <a:p>
            <a:pPr lvl="0" algn="ctr">
              <a:lnSpc>
                <a:spcPct val="200000"/>
              </a:lnSpc>
            </a:pPr>
            <a:r>
              <a:rPr lang="fr-FR" sz="3600" b="1" dirty="0">
                <a:latin typeface="Agency FB" panose="020B0503020202020204" pitchFamily="34" charset="0"/>
              </a:rPr>
              <a:t>Template-</a:t>
            </a:r>
            <a:r>
              <a:rPr lang="fr-FR" sz="3600" b="1" dirty="0" err="1">
                <a:latin typeface="Agency FB" panose="020B0503020202020204" pitchFamily="34" charset="0"/>
              </a:rPr>
              <a:t>driven</a:t>
            </a:r>
            <a:r>
              <a:rPr lang="fr-FR" sz="3600" b="1" dirty="0">
                <a:latin typeface="Agency FB" panose="020B0503020202020204" pitchFamily="34" charset="0"/>
              </a:rPr>
              <a:t> </a:t>
            </a:r>
            <a:r>
              <a:rPr lang="fr-FR" sz="3600" b="1" dirty="0" err="1">
                <a:latin typeface="Agency FB" panose="020B0503020202020204" pitchFamily="34" charset="0"/>
              </a:rPr>
              <a:t>Forms</a:t>
            </a:r>
            <a:endParaRPr lang="fr-FR" sz="3600" b="1" dirty="0">
              <a:latin typeface="Agency FB" panose="020B0503020202020204" pitchFamily="34" charset="0"/>
            </a:endParaRPr>
          </a:p>
        </p:txBody>
      </p:sp>
      <p:sp>
        <p:nvSpPr>
          <p:cNvPr id="3" name="Espace réservé du contenu 2"/>
          <p:cNvSpPr>
            <a:spLocks noGrp="1"/>
          </p:cNvSpPr>
          <p:nvPr>
            <p:ph idx="1"/>
          </p:nvPr>
        </p:nvSpPr>
        <p:spPr>
          <a:xfrm>
            <a:off x="1069848" y="1045028"/>
            <a:ext cx="10058400" cy="5560724"/>
          </a:xfrm>
        </p:spPr>
        <p:txBody>
          <a:bodyPr>
            <a:noAutofit/>
          </a:bodyPr>
          <a:lstStyle/>
          <a:p>
            <a:pPr algn="just">
              <a:lnSpc>
                <a:spcPct val="200000"/>
              </a:lnSpc>
            </a:pPr>
            <a:r>
              <a:rPr lang="fr-FR" sz="3600" dirty="0">
                <a:latin typeface="Agency FB" panose="020B0503020202020204" pitchFamily="34" charset="0"/>
              </a:rPr>
              <a:t>Ces formulaires sont plus simples et se basent sur le </a:t>
            </a:r>
            <a:r>
              <a:rPr lang="fr-FR" sz="3600" dirty="0" smtClean="0">
                <a:latin typeface="Agency FB" panose="020B0503020202020204" pitchFamily="34" charset="0"/>
              </a:rPr>
              <a:t>Template </a:t>
            </a:r>
            <a:r>
              <a:rPr lang="fr-FR" sz="3600" b="1" dirty="0">
                <a:latin typeface="Agency FB" panose="020B0503020202020204" pitchFamily="34" charset="0"/>
              </a:rPr>
              <a:t>HTML</a:t>
            </a:r>
            <a:r>
              <a:rPr lang="fr-FR" sz="3600" dirty="0">
                <a:latin typeface="Agency FB" panose="020B0503020202020204" pitchFamily="34" charset="0"/>
              </a:rPr>
              <a:t>. Ils conviennent aux petits formulaires simples</a:t>
            </a:r>
            <a:r>
              <a:rPr lang="fr-FR" sz="3600" dirty="0" smtClean="0">
                <a:latin typeface="Agency FB" panose="020B0503020202020204" pitchFamily="34" charset="0"/>
              </a:rPr>
              <a:t>.</a:t>
            </a:r>
            <a:endParaRPr lang="fr-FR" sz="3600" dirty="0">
              <a:latin typeface="Agency FB" panose="020B0503020202020204" pitchFamily="34" charset="0"/>
            </a:endParaRPr>
          </a:p>
          <a:p>
            <a:pPr algn="just">
              <a:lnSpc>
                <a:spcPct val="200000"/>
              </a:lnSpc>
            </a:pPr>
            <a:r>
              <a:rPr lang="fr-FR" sz="3600" dirty="0">
                <a:latin typeface="Agency FB" panose="020B0503020202020204" pitchFamily="34" charset="0"/>
              </a:rPr>
              <a:t>Exemple d'implémentation </a:t>
            </a:r>
            <a:r>
              <a:rPr lang="fr-FR" sz="3600" dirty="0" smtClean="0">
                <a:latin typeface="Agency FB" panose="020B0503020202020204" pitchFamily="34" charset="0"/>
              </a:rPr>
              <a:t>:</a:t>
            </a:r>
          </a:p>
          <a:p>
            <a:pPr algn="just">
              <a:lnSpc>
                <a:spcPct val="200000"/>
              </a:lnSpc>
            </a:pPr>
            <a:r>
              <a:rPr lang="fr-FR" sz="3600" dirty="0">
                <a:latin typeface="Agency FB" panose="020B0503020202020204" pitchFamily="34" charset="0"/>
              </a:rPr>
              <a:t>Validation : Accéder à </a:t>
            </a:r>
            <a:r>
              <a:rPr lang="fr-FR" sz="3600" b="1" dirty="0" err="1">
                <a:latin typeface="Agency FB" panose="020B0503020202020204" pitchFamily="34" charset="0"/>
              </a:rPr>
              <a:t>form.valid</a:t>
            </a:r>
            <a:r>
              <a:rPr lang="fr-FR" sz="3600" dirty="0">
                <a:latin typeface="Agency FB" panose="020B0503020202020204" pitchFamily="34" charset="0"/>
              </a:rPr>
              <a:t> pour vérifier si le formulaire est valide.</a:t>
            </a:r>
            <a:endParaRPr lang="fr-FR" sz="3600" dirty="0" smtClean="0">
              <a:latin typeface="Agency FB" panose="020B0503020202020204" pitchFamily="34" charset="0"/>
            </a:endParaRPr>
          </a:p>
        </p:txBody>
      </p:sp>
      <p:pic>
        <p:nvPicPr>
          <p:cNvPr id="4" name="Image 3"/>
          <p:cNvPicPr>
            <a:picLocks noChangeAspect="1"/>
          </p:cNvPicPr>
          <p:nvPr/>
        </p:nvPicPr>
        <p:blipFill>
          <a:blip r:embed="rId2"/>
          <a:stretch>
            <a:fillRect/>
          </a:stretch>
        </p:blipFill>
        <p:spPr>
          <a:xfrm>
            <a:off x="5363908" y="3218688"/>
            <a:ext cx="5337620" cy="1840992"/>
          </a:xfrm>
          <a:prstGeom prst="rect">
            <a:avLst/>
          </a:prstGeom>
        </p:spPr>
      </p:pic>
    </p:spTree>
    <p:extLst>
      <p:ext uri="{BB962C8B-B14F-4D97-AF65-F5344CB8AC3E}">
        <p14:creationId xmlns:p14="http://schemas.microsoft.com/office/powerpoint/2010/main" val="22055458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1703" y="44873"/>
            <a:ext cx="10893972" cy="717127"/>
          </a:xfrm>
        </p:spPr>
        <p:txBody>
          <a:bodyPr>
            <a:normAutofit/>
          </a:bodyPr>
          <a:lstStyle/>
          <a:p>
            <a:pPr lvl="0" algn="ctr"/>
            <a:r>
              <a:rPr lang="fr-FR" sz="3200" dirty="0" err="1"/>
              <a:t>Reactive</a:t>
            </a:r>
            <a:r>
              <a:rPr lang="fr-FR" sz="3200" dirty="0"/>
              <a:t> </a:t>
            </a:r>
            <a:r>
              <a:rPr lang="fr-FR" sz="3200" dirty="0" err="1"/>
              <a:t>Forms</a:t>
            </a:r>
            <a:endParaRPr lang="fr-FR" sz="3200" b="1" dirty="0">
              <a:solidFill>
                <a:srgbClr val="FF0000"/>
              </a:solidFill>
              <a:latin typeface="Agency FB" panose="020B0503020202020204" pitchFamily="34" charset="0"/>
            </a:endParaRPr>
          </a:p>
        </p:txBody>
      </p:sp>
      <p:sp>
        <p:nvSpPr>
          <p:cNvPr id="3" name="Espace réservé du contenu 2"/>
          <p:cNvSpPr>
            <a:spLocks noGrp="1"/>
          </p:cNvSpPr>
          <p:nvPr>
            <p:ph idx="1"/>
          </p:nvPr>
        </p:nvSpPr>
        <p:spPr>
          <a:xfrm>
            <a:off x="118533" y="762000"/>
            <a:ext cx="11317142" cy="5699760"/>
          </a:xfrm>
        </p:spPr>
        <p:txBody>
          <a:bodyPr>
            <a:noAutofit/>
          </a:bodyPr>
          <a:lstStyle/>
          <a:p>
            <a:pPr algn="just">
              <a:lnSpc>
                <a:spcPct val="150000"/>
              </a:lnSpc>
            </a:pPr>
            <a:r>
              <a:rPr lang="fr-FR" sz="3200" dirty="0">
                <a:latin typeface="Agency FB" panose="020B0503020202020204" pitchFamily="34" charset="0"/>
              </a:rPr>
              <a:t>Ces formulaires sont plus puissants et gérés par le code </a:t>
            </a:r>
            <a:r>
              <a:rPr lang="fr-FR" sz="3200" b="1" dirty="0" err="1">
                <a:latin typeface="Agency FB" panose="020B0503020202020204" pitchFamily="34" charset="0"/>
              </a:rPr>
              <a:t>TypeScript</a:t>
            </a:r>
            <a:r>
              <a:rPr lang="fr-FR" sz="3200" dirty="0">
                <a:latin typeface="Agency FB" panose="020B0503020202020204" pitchFamily="34" charset="0"/>
              </a:rPr>
              <a:t>, ce qui les rend plus flexibles et mieux adaptés aux formulaires complexes</a:t>
            </a:r>
            <a:r>
              <a:rPr lang="fr-FR" sz="3200" dirty="0" smtClean="0">
                <a:latin typeface="Agency FB" panose="020B0503020202020204" pitchFamily="34" charset="0"/>
              </a:rPr>
              <a:t>.</a:t>
            </a:r>
          </a:p>
          <a:p>
            <a:pPr algn="just">
              <a:lnSpc>
                <a:spcPct val="150000"/>
              </a:lnSpc>
            </a:pPr>
            <a:r>
              <a:rPr lang="fr-FR" sz="3200" dirty="0">
                <a:latin typeface="Agency FB" panose="020B0503020202020204" pitchFamily="34" charset="0"/>
              </a:rPr>
              <a:t>Exemple d'implémentation </a:t>
            </a:r>
            <a:r>
              <a:rPr lang="fr-FR" sz="3200" dirty="0" smtClean="0">
                <a:latin typeface="Agency FB" panose="020B0503020202020204" pitchFamily="34" charset="0"/>
              </a:rPr>
              <a:t>:</a:t>
            </a:r>
          </a:p>
          <a:p>
            <a:pPr algn="just">
              <a:lnSpc>
                <a:spcPct val="150000"/>
              </a:lnSpc>
            </a:pPr>
            <a:endParaRPr lang="fr-FR" sz="3200" dirty="0">
              <a:latin typeface="Agency FB" panose="020B0503020202020204" pitchFamily="34" charset="0"/>
            </a:endParaRPr>
          </a:p>
          <a:p>
            <a:pPr algn="just">
              <a:lnSpc>
                <a:spcPct val="150000"/>
              </a:lnSpc>
            </a:pPr>
            <a:endParaRPr lang="fr-FR" sz="3200" dirty="0" smtClean="0">
              <a:latin typeface="Agency FB" panose="020B0503020202020204" pitchFamily="34" charset="0"/>
            </a:endParaRPr>
          </a:p>
          <a:p>
            <a:pPr algn="just">
              <a:lnSpc>
                <a:spcPct val="150000"/>
              </a:lnSpc>
            </a:pPr>
            <a:r>
              <a:rPr lang="fr-FR" sz="3200" b="1" dirty="0">
                <a:latin typeface="Agency FB" panose="020B0503020202020204" pitchFamily="34" charset="0"/>
              </a:rPr>
              <a:t>Validation et contrôles : </a:t>
            </a:r>
            <a:r>
              <a:rPr lang="fr-FR" sz="3200" dirty="0">
                <a:latin typeface="Agency FB" panose="020B0503020202020204" pitchFamily="34" charset="0"/>
              </a:rPr>
              <a:t>réagir dynamiquement aux changements de valeurs via les observables (ex : </a:t>
            </a:r>
            <a:r>
              <a:rPr lang="fr-FR" sz="3200" b="1" dirty="0" err="1">
                <a:latin typeface="Agency FB" panose="020B0503020202020204" pitchFamily="34" charset="0"/>
              </a:rPr>
              <a:t>form.valueChanges</a:t>
            </a:r>
            <a:r>
              <a:rPr lang="fr-FR" sz="3200" dirty="0">
                <a:latin typeface="Agency FB" panose="020B0503020202020204" pitchFamily="34" charset="0"/>
              </a:rPr>
              <a:t>).</a:t>
            </a:r>
          </a:p>
          <a:p>
            <a:pPr algn="just">
              <a:lnSpc>
                <a:spcPct val="150000"/>
              </a:lnSpc>
            </a:pPr>
            <a:endParaRPr lang="fr-FR" sz="3200" dirty="0" smtClean="0">
              <a:latin typeface="Agency FB" panose="020B0503020202020204" pitchFamily="34" charset="0"/>
            </a:endParaRPr>
          </a:p>
        </p:txBody>
      </p:sp>
      <p:pic>
        <p:nvPicPr>
          <p:cNvPr id="4" name="Image 3"/>
          <p:cNvPicPr>
            <a:picLocks noChangeAspect="1"/>
          </p:cNvPicPr>
          <p:nvPr/>
        </p:nvPicPr>
        <p:blipFill>
          <a:blip r:embed="rId2"/>
          <a:stretch>
            <a:fillRect/>
          </a:stretch>
        </p:blipFill>
        <p:spPr>
          <a:xfrm>
            <a:off x="6374559" y="3254692"/>
            <a:ext cx="5061116" cy="1774508"/>
          </a:xfrm>
          <a:prstGeom prst="rect">
            <a:avLst/>
          </a:prstGeom>
        </p:spPr>
      </p:pic>
      <p:pic>
        <p:nvPicPr>
          <p:cNvPr id="5" name="Image 4"/>
          <p:cNvPicPr>
            <a:picLocks noChangeAspect="1"/>
          </p:cNvPicPr>
          <p:nvPr/>
        </p:nvPicPr>
        <p:blipFill>
          <a:blip r:embed="rId3"/>
          <a:stretch>
            <a:fillRect/>
          </a:stretch>
        </p:blipFill>
        <p:spPr>
          <a:xfrm>
            <a:off x="541703" y="3254692"/>
            <a:ext cx="5409686" cy="1774508"/>
          </a:xfrm>
          <a:prstGeom prst="rect">
            <a:avLst/>
          </a:prstGeom>
        </p:spPr>
      </p:pic>
    </p:spTree>
    <p:extLst>
      <p:ext uri="{BB962C8B-B14F-4D97-AF65-F5344CB8AC3E}">
        <p14:creationId xmlns:p14="http://schemas.microsoft.com/office/powerpoint/2010/main" val="8596767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3699"/>
            <a:ext cx="10058400" cy="1609344"/>
          </a:xfrm>
        </p:spPr>
        <p:txBody>
          <a:bodyPr/>
          <a:lstStyle/>
          <a:p>
            <a:pPr algn="ctr"/>
            <a:r>
              <a:rPr lang="fr-FR" b="1" dirty="0" smtClean="0">
                <a:latin typeface="Agency FB" panose="020B0503020202020204" pitchFamily="34" charset="0"/>
              </a:rPr>
              <a:t>Résumé</a:t>
            </a:r>
            <a:endParaRPr lang="fr-FR" b="1" dirty="0">
              <a:latin typeface="Agency FB" panose="020B0503020202020204" pitchFamily="34" charset="0"/>
            </a:endParaRPr>
          </a:p>
        </p:txBody>
      </p:sp>
      <p:sp>
        <p:nvSpPr>
          <p:cNvPr id="3" name="Espace réservé du contenu 2"/>
          <p:cNvSpPr>
            <a:spLocks noGrp="1"/>
          </p:cNvSpPr>
          <p:nvPr>
            <p:ph idx="1"/>
          </p:nvPr>
        </p:nvSpPr>
        <p:spPr>
          <a:xfrm>
            <a:off x="862584" y="1152483"/>
            <a:ext cx="10058400" cy="4050792"/>
          </a:xfrm>
        </p:spPr>
        <p:txBody>
          <a:bodyPr>
            <a:noAutofit/>
          </a:bodyPr>
          <a:lstStyle/>
          <a:p>
            <a:pPr algn="just">
              <a:lnSpc>
                <a:spcPct val="200000"/>
              </a:lnSpc>
            </a:pPr>
            <a:r>
              <a:rPr lang="fr-FR" sz="4000" dirty="0">
                <a:latin typeface="Agency FB" panose="020B0503020202020204" pitchFamily="34" charset="0"/>
              </a:rPr>
              <a:t>Les </a:t>
            </a:r>
            <a:r>
              <a:rPr lang="fr-FR" sz="4000" b="1" dirty="0" err="1">
                <a:latin typeface="Agency FB" panose="020B0503020202020204" pitchFamily="34" charset="0"/>
              </a:rPr>
              <a:t>template-driven</a:t>
            </a:r>
            <a:r>
              <a:rPr lang="fr-FR" sz="4000" b="1" dirty="0">
                <a:latin typeface="Agency FB" panose="020B0503020202020204" pitchFamily="34" charset="0"/>
              </a:rPr>
              <a:t> </a:t>
            </a:r>
            <a:r>
              <a:rPr lang="fr-FR" sz="4000" b="1" dirty="0" err="1">
                <a:latin typeface="Agency FB" panose="020B0503020202020204" pitchFamily="34" charset="0"/>
              </a:rPr>
              <a:t>forms</a:t>
            </a:r>
            <a:r>
              <a:rPr lang="fr-FR" sz="4000" dirty="0">
                <a:latin typeface="Agency FB" panose="020B0503020202020204" pitchFamily="34" charset="0"/>
              </a:rPr>
              <a:t> sont plus simples et conviennent aux petits projets</a:t>
            </a:r>
            <a:r>
              <a:rPr lang="fr-FR" sz="4000" dirty="0" smtClean="0">
                <a:latin typeface="Agency FB" panose="020B0503020202020204" pitchFamily="34" charset="0"/>
              </a:rPr>
              <a:t>.</a:t>
            </a:r>
          </a:p>
          <a:p>
            <a:pPr algn="just">
              <a:lnSpc>
                <a:spcPct val="200000"/>
              </a:lnSpc>
            </a:pPr>
            <a:r>
              <a:rPr lang="fr-FR" sz="4000" dirty="0" smtClean="0">
                <a:latin typeface="Agency FB" panose="020B0503020202020204" pitchFamily="34" charset="0"/>
              </a:rPr>
              <a:t>Les </a:t>
            </a:r>
            <a:r>
              <a:rPr lang="fr-FR" sz="4000" b="1" dirty="0" err="1">
                <a:latin typeface="Agency FB" panose="020B0503020202020204" pitchFamily="34" charset="0"/>
              </a:rPr>
              <a:t>reactive</a:t>
            </a:r>
            <a:r>
              <a:rPr lang="fr-FR" sz="4000" b="1" dirty="0">
                <a:latin typeface="Agency FB" panose="020B0503020202020204" pitchFamily="34" charset="0"/>
              </a:rPr>
              <a:t> </a:t>
            </a:r>
            <a:r>
              <a:rPr lang="fr-FR" sz="4000" b="1" dirty="0" err="1">
                <a:latin typeface="Agency FB" panose="020B0503020202020204" pitchFamily="34" charset="0"/>
              </a:rPr>
              <a:t>forms</a:t>
            </a:r>
            <a:r>
              <a:rPr lang="fr-FR" sz="4000" b="1" dirty="0">
                <a:latin typeface="Agency FB" panose="020B0503020202020204" pitchFamily="34" charset="0"/>
              </a:rPr>
              <a:t> </a:t>
            </a:r>
            <a:r>
              <a:rPr lang="fr-FR" sz="4000" dirty="0">
                <a:latin typeface="Agency FB" panose="020B0503020202020204" pitchFamily="34" charset="0"/>
              </a:rPr>
              <a:t>offrent plus de contrôle et sont parfaits pour les formulaires plus complexes..</a:t>
            </a:r>
          </a:p>
        </p:txBody>
      </p:sp>
    </p:spTree>
    <p:extLst>
      <p:ext uri="{BB962C8B-B14F-4D97-AF65-F5344CB8AC3E}">
        <p14:creationId xmlns:p14="http://schemas.microsoft.com/office/powerpoint/2010/main" val="28356190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ctr"/>
            <a:r>
              <a:rPr lang="fr-FR" sz="1600" dirty="0"/>
              <a:t>Comparer et opposer les formulaires guidés par un modèle et les formulaires réactifs</a:t>
            </a:r>
          </a:p>
        </p:txBody>
      </p:sp>
      <p:pic>
        <p:nvPicPr>
          <p:cNvPr id="4" name="Espace réservé du contenu 3"/>
          <p:cNvPicPr>
            <a:picLocks noGrp="1" noChangeAspect="1"/>
          </p:cNvPicPr>
          <p:nvPr>
            <p:ph idx="1"/>
          </p:nvPr>
        </p:nvPicPr>
        <p:blipFill>
          <a:blip r:embed="rId2"/>
          <a:stretch>
            <a:fillRect/>
          </a:stretch>
        </p:blipFill>
        <p:spPr>
          <a:xfrm>
            <a:off x="1282682" y="1827540"/>
            <a:ext cx="9632732" cy="4084529"/>
          </a:xfrm>
          <a:prstGeom prst="rect">
            <a:avLst/>
          </a:prstGeom>
        </p:spPr>
      </p:pic>
    </p:spTree>
    <p:extLst>
      <p:ext uri="{BB962C8B-B14F-4D97-AF65-F5344CB8AC3E}">
        <p14:creationId xmlns:p14="http://schemas.microsoft.com/office/powerpoint/2010/main" val="24203201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Exemple 1: </a:t>
            </a:r>
            <a:r>
              <a:rPr lang="fr-FR" b="1" dirty="0">
                <a:latin typeface="Agency FB" panose="020B0503020202020204" pitchFamily="34" charset="0"/>
              </a:rPr>
              <a:t>Template-</a:t>
            </a:r>
            <a:r>
              <a:rPr lang="fr-FR" b="1" dirty="0" err="1">
                <a:latin typeface="Agency FB" panose="020B0503020202020204" pitchFamily="34" charset="0"/>
              </a:rPr>
              <a:t>driven</a:t>
            </a:r>
            <a:r>
              <a:rPr lang="fr-FR" b="1" dirty="0">
                <a:latin typeface="Agency FB" panose="020B0503020202020204" pitchFamily="34" charset="0"/>
              </a:rPr>
              <a:t> </a:t>
            </a:r>
            <a:r>
              <a:rPr lang="fr-FR" b="1" dirty="0" err="1">
                <a:latin typeface="Agency FB" panose="020B0503020202020204" pitchFamily="34" charset="0"/>
              </a:rPr>
              <a:t>Forms</a:t>
            </a:r>
            <a:endParaRPr lang="fr-FR" dirty="0"/>
          </a:p>
        </p:txBody>
      </p:sp>
      <p:sp>
        <p:nvSpPr>
          <p:cNvPr id="3" name="Espace réservé du contenu 2"/>
          <p:cNvSpPr>
            <a:spLocks noGrp="1"/>
          </p:cNvSpPr>
          <p:nvPr>
            <p:ph idx="1"/>
          </p:nvPr>
        </p:nvSpPr>
        <p:spPr/>
        <p:txBody>
          <a:bodyPr/>
          <a:lstStyle/>
          <a:p>
            <a:r>
              <a:rPr lang="fr-FR" dirty="0" smtClean="0"/>
              <a:t>Intégration de la dépendance : </a:t>
            </a:r>
            <a:r>
              <a:rPr lang="fr-FR" b="1" dirty="0" err="1"/>
              <a:t>FormsModule</a:t>
            </a:r>
            <a:endParaRPr lang="fr-FR" b="1" dirty="0"/>
          </a:p>
        </p:txBody>
      </p:sp>
    </p:spTree>
    <p:extLst>
      <p:ext uri="{BB962C8B-B14F-4D97-AF65-F5344CB8AC3E}">
        <p14:creationId xmlns:p14="http://schemas.microsoft.com/office/powerpoint/2010/main" val="31420874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Logique applicative</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954924" y="1765739"/>
            <a:ext cx="8749862" cy="4587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254527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137790"/>
            <a:ext cx="10058400" cy="713547"/>
          </a:xfrm>
        </p:spPr>
        <p:txBody>
          <a:bodyPr>
            <a:normAutofit fontScale="90000"/>
          </a:bodyPr>
          <a:lstStyle/>
          <a:p>
            <a:pPr algn="ctr"/>
            <a:r>
              <a:rPr lang="fr-FR" dirty="0" smtClean="0"/>
              <a:t>Template</a:t>
            </a:r>
            <a:endParaRPr lang="fr-FR" dirty="0"/>
          </a:p>
        </p:txBody>
      </p:sp>
      <p:pic>
        <p:nvPicPr>
          <p:cNvPr id="4" name="Espace réservé du contenu 3"/>
          <p:cNvPicPr>
            <a:picLocks noGrp="1" noChangeAspect="1"/>
          </p:cNvPicPr>
          <p:nvPr>
            <p:ph idx="1"/>
          </p:nvPr>
        </p:nvPicPr>
        <p:blipFill>
          <a:blip r:embed="rId2"/>
          <a:stretch>
            <a:fillRect/>
          </a:stretch>
        </p:blipFill>
        <p:spPr>
          <a:xfrm>
            <a:off x="662152" y="851337"/>
            <a:ext cx="10466096" cy="5801711"/>
          </a:xfrm>
          <a:prstGeom prst="rect">
            <a:avLst/>
          </a:prstGeom>
        </p:spPr>
      </p:pic>
    </p:spTree>
    <p:extLst>
      <p:ext uri="{BB962C8B-B14F-4D97-AF65-F5344CB8AC3E}">
        <p14:creationId xmlns:p14="http://schemas.microsoft.com/office/powerpoint/2010/main" val="2402729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Cadre général</a:t>
            </a:r>
            <a:endParaRPr lang="fr-FR" dirty="0"/>
          </a:p>
        </p:txBody>
      </p:sp>
      <p:sp>
        <p:nvSpPr>
          <p:cNvPr id="3" name="Espace réservé du contenu 2"/>
          <p:cNvSpPr>
            <a:spLocks noGrp="1"/>
          </p:cNvSpPr>
          <p:nvPr>
            <p:ph idx="1"/>
          </p:nvPr>
        </p:nvSpPr>
        <p:spPr/>
        <p:txBody>
          <a:bodyPr>
            <a:normAutofit/>
          </a:bodyPr>
          <a:lstStyle/>
          <a:p>
            <a:pPr algn="just">
              <a:lnSpc>
                <a:spcPct val="150000"/>
              </a:lnSpc>
            </a:pPr>
            <a:r>
              <a:rPr lang="fr-FR" sz="2400" dirty="0" err="1"/>
              <a:t>Angular</a:t>
            </a:r>
            <a:r>
              <a:rPr lang="fr-FR" sz="2400" dirty="0"/>
              <a:t> repose sur une architecture modulaire et </a:t>
            </a:r>
            <a:r>
              <a:rPr lang="fr-FR" sz="2400" dirty="0" err="1"/>
              <a:t>composantielle</a:t>
            </a:r>
            <a:r>
              <a:rPr lang="fr-FR" sz="2400" dirty="0"/>
              <a:t> : </a:t>
            </a:r>
            <a:endParaRPr lang="fr-FR" sz="2400" dirty="0" smtClean="0"/>
          </a:p>
          <a:p>
            <a:pPr lvl="1" algn="just">
              <a:lnSpc>
                <a:spcPct val="150000"/>
              </a:lnSpc>
            </a:pPr>
            <a:r>
              <a:rPr lang="fr-FR" sz="2000" b="1" dirty="0"/>
              <a:t>Modules</a:t>
            </a:r>
            <a:r>
              <a:rPr lang="fr-FR" sz="2000" dirty="0"/>
              <a:t> pour organiser le </a:t>
            </a:r>
            <a:r>
              <a:rPr lang="fr-FR" sz="2000" dirty="0" smtClean="0"/>
              <a:t>code</a:t>
            </a:r>
          </a:p>
          <a:p>
            <a:pPr lvl="1" algn="just">
              <a:lnSpc>
                <a:spcPct val="150000"/>
              </a:lnSpc>
            </a:pPr>
            <a:r>
              <a:rPr lang="fr-FR" sz="2000" b="1" dirty="0"/>
              <a:t>Composants</a:t>
            </a:r>
            <a:r>
              <a:rPr lang="fr-FR" sz="2000" dirty="0"/>
              <a:t> pour structurer </a:t>
            </a:r>
            <a:r>
              <a:rPr lang="fr-FR" sz="2000" dirty="0" smtClean="0"/>
              <a:t>l'UI</a:t>
            </a:r>
          </a:p>
          <a:p>
            <a:pPr lvl="1" algn="just">
              <a:lnSpc>
                <a:spcPct val="150000"/>
              </a:lnSpc>
            </a:pPr>
            <a:r>
              <a:rPr lang="fr-FR" sz="2000" b="1" dirty="0"/>
              <a:t>Data Binding et Directives</a:t>
            </a:r>
            <a:r>
              <a:rPr lang="fr-FR" sz="2000" dirty="0"/>
              <a:t> pour manipuler le </a:t>
            </a:r>
            <a:r>
              <a:rPr lang="fr-FR" sz="2000" dirty="0" smtClean="0"/>
              <a:t>DOM</a:t>
            </a:r>
          </a:p>
          <a:p>
            <a:pPr lvl="1" algn="just">
              <a:lnSpc>
                <a:spcPct val="150000"/>
              </a:lnSpc>
            </a:pPr>
            <a:r>
              <a:rPr lang="fr-FR" sz="2000" b="1" dirty="0"/>
              <a:t>Services et DI</a:t>
            </a:r>
            <a:r>
              <a:rPr lang="fr-FR" sz="2000" dirty="0"/>
              <a:t> pour la logique </a:t>
            </a:r>
            <a:r>
              <a:rPr lang="fr-FR" sz="2000" dirty="0" smtClean="0"/>
              <a:t>métier</a:t>
            </a:r>
          </a:p>
          <a:p>
            <a:pPr lvl="1" algn="just">
              <a:lnSpc>
                <a:spcPct val="150000"/>
              </a:lnSpc>
            </a:pPr>
            <a:r>
              <a:rPr lang="fr-FR" sz="2000" b="1" dirty="0" err="1"/>
              <a:t>Routing</a:t>
            </a:r>
            <a:r>
              <a:rPr lang="fr-FR" sz="2000" dirty="0"/>
              <a:t> pour la </a:t>
            </a:r>
            <a:r>
              <a:rPr lang="fr-FR" sz="2000" dirty="0" smtClean="0"/>
              <a:t>navigation</a:t>
            </a:r>
          </a:p>
          <a:p>
            <a:pPr lvl="1" algn="just">
              <a:lnSpc>
                <a:spcPct val="150000"/>
              </a:lnSpc>
            </a:pPr>
            <a:r>
              <a:rPr lang="fr-FR" sz="2000" b="1" dirty="0" err="1"/>
              <a:t>RxJS</a:t>
            </a:r>
            <a:r>
              <a:rPr lang="fr-FR" sz="2000" dirty="0"/>
              <a:t> pour la gestion des événements et des requêtes asynchrones</a:t>
            </a:r>
          </a:p>
        </p:txBody>
      </p:sp>
    </p:spTree>
    <p:extLst>
      <p:ext uri="{BB962C8B-B14F-4D97-AF65-F5344CB8AC3E}">
        <p14:creationId xmlns:p14="http://schemas.microsoft.com/office/powerpoint/2010/main" val="12711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Exemple 2: </a:t>
            </a:r>
            <a:r>
              <a:rPr lang="fr-FR" b="1" dirty="0" smtClean="0">
                <a:latin typeface="Agency FB" panose="020B0503020202020204" pitchFamily="34" charset="0"/>
              </a:rPr>
              <a:t>REACTIVE </a:t>
            </a:r>
            <a:r>
              <a:rPr lang="fr-FR" b="1" dirty="0" err="1">
                <a:latin typeface="Agency FB" panose="020B0503020202020204" pitchFamily="34" charset="0"/>
              </a:rPr>
              <a:t>Forms</a:t>
            </a:r>
            <a:endParaRPr lang="fr-FR" dirty="0"/>
          </a:p>
        </p:txBody>
      </p:sp>
      <p:sp>
        <p:nvSpPr>
          <p:cNvPr id="3" name="Espace réservé du contenu 2"/>
          <p:cNvSpPr>
            <a:spLocks noGrp="1"/>
          </p:cNvSpPr>
          <p:nvPr>
            <p:ph idx="1"/>
          </p:nvPr>
        </p:nvSpPr>
        <p:spPr/>
        <p:txBody>
          <a:bodyPr/>
          <a:lstStyle/>
          <a:p>
            <a:r>
              <a:rPr lang="fr-FR" dirty="0" smtClean="0"/>
              <a:t>Intégration de la dépendance : </a:t>
            </a:r>
            <a:r>
              <a:rPr lang="fr-FR" b="1" dirty="0" err="1"/>
              <a:t>ReactiveFormsModule</a:t>
            </a:r>
            <a:endParaRPr lang="fr-FR" b="1" dirty="0"/>
          </a:p>
        </p:txBody>
      </p:sp>
    </p:spTree>
    <p:extLst>
      <p:ext uri="{BB962C8B-B14F-4D97-AF65-F5344CB8AC3E}">
        <p14:creationId xmlns:p14="http://schemas.microsoft.com/office/powerpoint/2010/main" val="385003397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975" y="232384"/>
            <a:ext cx="10058400" cy="697782"/>
          </a:xfrm>
        </p:spPr>
        <p:txBody>
          <a:bodyPr>
            <a:normAutofit fontScale="90000"/>
          </a:bodyPr>
          <a:lstStyle/>
          <a:p>
            <a:pPr algn="ctr"/>
            <a:r>
              <a:rPr lang="fr-FR" dirty="0" smtClean="0"/>
              <a:t>Logique applicative</a:t>
            </a:r>
            <a:endParaRPr lang="fr-FR" dirty="0"/>
          </a:p>
        </p:txBody>
      </p:sp>
      <p:pic>
        <p:nvPicPr>
          <p:cNvPr id="5" name="Espace réservé du contenu 4"/>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069975" y="1072056"/>
            <a:ext cx="9871294" cy="5596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657605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137790"/>
            <a:ext cx="10058400" cy="713547"/>
          </a:xfrm>
        </p:spPr>
        <p:txBody>
          <a:bodyPr>
            <a:normAutofit fontScale="90000"/>
          </a:bodyPr>
          <a:lstStyle/>
          <a:p>
            <a:pPr algn="ctr"/>
            <a:r>
              <a:rPr lang="fr-FR" dirty="0" smtClean="0"/>
              <a:t>Template</a:t>
            </a:r>
            <a:endParaRPr lang="fr-FR" dirty="0"/>
          </a:p>
        </p:txBody>
      </p:sp>
      <p:pic>
        <p:nvPicPr>
          <p:cNvPr id="5" name="Espace réservé du contenu 4"/>
          <p:cNvPicPr>
            <a:picLocks noGrp="1" noChangeAspect="1"/>
          </p:cNvPicPr>
          <p:nvPr>
            <p:ph idx="1"/>
          </p:nvPr>
        </p:nvPicPr>
        <p:blipFill>
          <a:blip r:embed="rId2"/>
          <a:stretch>
            <a:fillRect/>
          </a:stretch>
        </p:blipFill>
        <p:spPr>
          <a:xfrm>
            <a:off x="315310" y="851337"/>
            <a:ext cx="10812938" cy="5320863"/>
          </a:xfrm>
          <a:prstGeom prst="rect">
            <a:avLst/>
          </a:prstGeom>
        </p:spPr>
      </p:pic>
    </p:spTree>
    <p:extLst>
      <p:ext uri="{BB962C8B-B14F-4D97-AF65-F5344CB8AC3E}">
        <p14:creationId xmlns:p14="http://schemas.microsoft.com/office/powerpoint/2010/main" val="17944090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Ajout des règles de validation </a:t>
            </a:r>
          </a:p>
        </p:txBody>
      </p:sp>
      <p:sp>
        <p:nvSpPr>
          <p:cNvPr id="3" name="Espace réservé du contenu 2"/>
          <p:cNvSpPr>
            <a:spLocks noGrp="1"/>
          </p:cNvSpPr>
          <p:nvPr>
            <p:ph idx="1"/>
          </p:nvPr>
        </p:nvSpPr>
        <p:spPr/>
        <p:txBody>
          <a:bodyPr>
            <a:noAutofit/>
          </a:bodyPr>
          <a:lstStyle/>
          <a:p>
            <a:pPr algn="just">
              <a:lnSpc>
                <a:spcPct val="150000"/>
              </a:lnSpc>
            </a:pPr>
            <a:r>
              <a:rPr lang="fr-FR" sz="2800" b="1" dirty="0" err="1"/>
              <a:t>name</a:t>
            </a:r>
            <a:r>
              <a:rPr lang="fr-FR" sz="2800" dirty="0"/>
              <a:t> : Obligatoire (</a:t>
            </a:r>
            <a:r>
              <a:rPr lang="fr-FR" sz="2800" dirty="0" err="1"/>
              <a:t>required</a:t>
            </a:r>
            <a:r>
              <a:rPr lang="fr-FR" sz="2800" dirty="0"/>
              <a:t>) et doit contenir au moins 3 caractères</a:t>
            </a:r>
            <a:r>
              <a:rPr lang="fr-FR" sz="2800" dirty="0" smtClean="0"/>
              <a:t>.</a:t>
            </a:r>
          </a:p>
          <a:p>
            <a:pPr algn="just">
              <a:lnSpc>
                <a:spcPct val="150000"/>
              </a:lnSpc>
            </a:pPr>
            <a:r>
              <a:rPr lang="fr-FR" sz="2800" b="1" dirty="0"/>
              <a:t>email</a:t>
            </a:r>
            <a:r>
              <a:rPr lang="fr-FR" sz="2800" dirty="0"/>
              <a:t> : Obligatoire (</a:t>
            </a:r>
            <a:r>
              <a:rPr lang="fr-FR" sz="2800" dirty="0" err="1"/>
              <a:t>required</a:t>
            </a:r>
            <a:r>
              <a:rPr lang="fr-FR" sz="2800" dirty="0"/>
              <a:t>) et doit respecter le format d’un email valide</a:t>
            </a:r>
            <a:r>
              <a:rPr lang="fr-FR" sz="2800" dirty="0" smtClean="0"/>
              <a:t>.</a:t>
            </a:r>
          </a:p>
          <a:p>
            <a:pPr algn="just">
              <a:lnSpc>
                <a:spcPct val="150000"/>
              </a:lnSpc>
            </a:pPr>
            <a:r>
              <a:rPr lang="fr-FR" sz="2800" b="1" dirty="0" err="1"/>
              <a:t>age</a:t>
            </a:r>
            <a:r>
              <a:rPr lang="fr-FR" sz="2800" dirty="0"/>
              <a:t> : Obligatoire (</a:t>
            </a:r>
            <a:r>
              <a:rPr lang="fr-FR" sz="2800" dirty="0" err="1"/>
              <a:t>required</a:t>
            </a:r>
            <a:r>
              <a:rPr lang="fr-FR" sz="2800" dirty="0"/>
              <a:t>) et doit être un nombre positif supérieur à 18.</a:t>
            </a:r>
          </a:p>
        </p:txBody>
      </p:sp>
    </p:spTree>
    <p:extLst>
      <p:ext uri="{BB962C8B-B14F-4D97-AF65-F5344CB8AC3E}">
        <p14:creationId xmlns:p14="http://schemas.microsoft.com/office/powerpoint/2010/main" val="249722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974" y="232384"/>
            <a:ext cx="10058400" cy="729313"/>
          </a:xfrm>
        </p:spPr>
        <p:txBody>
          <a:bodyPr>
            <a:normAutofit/>
          </a:bodyPr>
          <a:lstStyle/>
          <a:p>
            <a:pPr algn="ctr"/>
            <a:r>
              <a:rPr lang="fr-FR" sz="4000" dirty="0" smtClean="0"/>
              <a:t>Mise à jour de la logique applicative</a:t>
            </a:r>
            <a:endParaRPr lang="fr-FR" sz="4000"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317531" y="1087822"/>
            <a:ext cx="7441324" cy="5376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9434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6618"/>
            <a:ext cx="10058400" cy="461299"/>
          </a:xfrm>
        </p:spPr>
        <p:txBody>
          <a:bodyPr>
            <a:normAutofit fontScale="90000"/>
          </a:bodyPr>
          <a:lstStyle/>
          <a:p>
            <a:pPr algn="ctr"/>
            <a:r>
              <a:rPr lang="fr-FR" dirty="0" smtClean="0"/>
              <a:t>Mise à jour Template</a:t>
            </a:r>
            <a:endParaRPr lang="fr-FR" dirty="0"/>
          </a:p>
        </p:txBody>
      </p:sp>
      <p:pic>
        <p:nvPicPr>
          <p:cNvPr id="4" name="Espace réservé du contenu 3"/>
          <p:cNvPicPr>
            <a:picLocks noGrp="1" noChangeAspect="1"/>
          </p:cNvPicPr>
          <p:nvPr>
            <p:ph idx="1"/>
          </p:nvPr>
        </p:nvPicPr>
        <p:blipFill>
          <a:blip r:embed="rId2"/>
          <a:stretch>
            <a:fillRect/>
          </a:stretch>
        </p:blipFill>
        <p:spPr>
          <a:xfrm>
            <a:off x="677918" y="898633"/>
            <a:ext cx="10231820" cy="5659821"/>
          </a:xfrm>
          <a:prstGeom prst="rect">
            <a:avLst/>
          </a:prstGeom>
        </p:spPr>
      </p:pic>
    </p:spTree>
    <p:extLst>
      <p:ext uri="{BB962C8B-B14F-4D97-AF65-F5344CB8AC3E}">
        <p14:creationId xmlns:p14="http://schemas.microsoft.com/office/powerpoint/2010/main" val="345600716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de la Template</a:t>
            </a:r>
            <a:endParaRPr lang="fr-FR" dirty="0"/>
          </a:p>
        </p:txBody>
      </p:sp>
      <p:pic>
        <p:nvPicPr>
          <p:cNvPr id="5" name="Espace réservé du contenu 4"/>
          <p:cNvPicPr>
            <a:picLocks noGrp="1" noChangeAspect="1"/>
          </p:cNvPicPr>
          <p:nvPr>
            <p:ph idx="1"/>
          </p:nvPr>
        </p:nvPicPr>
        <p:blipFill>
          <a:blip r:embed="rId2"/>
          <a:stretch>
            <a:fillRect/>
          </a:stretch>
        </p:blipFill>
        <p:spPr>
          <a:xfrm>
            <a:off x="728132" y="2093975"/>
            <a:ext cx="10803467" cy="4035891"/>
          </a:xfrm>
          <a:prstGeom prst="rect">
            <a:avLst/>
          </a:prstGeom>
        </p:spPr>
      </p:pic>
    </p:spTree>
    <p:extLst>
      <p:ext uri="{BB962C8B-B14F-4D97-AF65-F5344CB8AC3E}">
        <p14:creationId xmlns:p14="http://schemas.microsoft.com/office/powerpoint/2010/main" val="32461140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Service</a:t>
            </a:r>
            <a:endParaRPr lang="fr-FR" b="1" dirty="0"/>
          </a:p>
        </p:txBody>
      </p:sp>
      <p:pic>
        <p:nvPicPr>
          <p:cNvPr id="5" name="Image 4"/>
          <p:cNvPicPr>
            <a:picLocks noChangeAspect="1"/>
          </p:cNvPicPr>
          <p:nvPr/>
        </p:nvPicPr>
        <p:blipFill>
          <a:blip r:embed="rId2"/>
          <a:stretch>
            <a:fillRect/>
          </a:stretch>
        </p:blipFill>
        <p:spPr>
          <a:xfrm>
            <a:off x="2317073" y="2681056"/>
            <a:ext cx="8256232" cy="1278385"/>
          </a:xfrm>
          <a:prstGeom prst="rect">
            <a:avLst/>
          </a:prstGeom>
        </p:spPr>
      </p:pic>
    </p:spTree>
    <p:extLst>
      <p:ext uri="{BB962C8B-B14F-4D97-AF65-F5344CB8AC3E}">
        <p14:creationId xmlns:p14="http://schemas.microsoft.com/office/powerpoint/2010/main" val="41105780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du composant</a:t>
            </a:r>
            <a:endParaRPr lang="fr-FR" dirty="0"/>
          </a:p>
        </p:txBody>
      </p:sp>
      <p:pic>
        <p:nvPicPr>
          <p:cNvPr id="4" name="Espace réservé du contenu 3"/>
          <p:cNvPicPr>
            <a:picLocks noGrp="1" noChangeAspect="1"/>
          </p:cNvPicPr>
          <p:nvPr>
            <p:ph idx="1"/>
          </p:nvPr>
        </p:nvPicPr>
        <p:blipFill>
          <a:blip r:embed="rId2"/>
          <a:stretch>
            <a:fillRect/>
          </a:stretch>
        </p:blipFill>
        <p:spPr>
          <a:xfrm>
            <a:off x="1899821" y="2436442"/>
            <a:ext cx="8389397" cy="3023325"/>
          </a:xfrm>
          <a:prstGeom prst="rect">
            <a:avLst/>
          </a:prstGeom>
        </p:spPr>
      </p:pic>
    </p:spTree>
    <p:extLst>
      <p:ext uri="{BB962C8B-B14F-4D97-AF65-F5344CB8AC3E}">
        <p14:creationId xmlns:p14="http://schemas.microsoft.com/office/powerpoint/2010/main" val="388360484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Mise à jour de la Template</a:t>
            </a:r>
            <a:endParaRPr lang="fr-FR" b="1" dirty="0"/>
          </a:p>
        </p:txBody>
      </p:sp>
      <p:pic>
        <p:nvPicPr>
          <p:cNvPr id="4" name="Espace réservé du contenu 3"/>
          <p:cNvPicPr>
            <a:picLocks noGrp="1" noChangeAspect="1"/>
          </p:cNvPicPr>
          <p:nvPr>
            <p:ph idx="1"/>
          </p:nvPr>
        </p:nvPicPr>
        <p:blipFill>
          <a:blip r:embed="rId2"/>
          <a:stretch>
            <a:fillRect/>
          </a:stretch>
        </p:blipFill>
        <p:spPr>
          <a:xfrm>
            <a:off x="1167629" y="2093976"/>
            <a:ext cx="10058400" cy="3818552"/>
          </a:xfrm>
          <a:prstGeom prst="rect">
            <a:avLst/>
          </a:prstGeom>
        </p:spPr>
      </p:pic>
    </p:spTree>
    <p:extLst>
      <p:ext uri="{BB962C8B-B14F-4D97-AF65-F5344CB8AC3E}">
        <p14:creationId xmlns:p14="http://schemas.microsoft.com/office/powerpoint/2010/main" val="4022312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342742"/>
            <a:ext cx="10058400" cy="729313"/>
          </a:xfrm>
        </p:spPr>
        <p:txBody>
          <a:bodyPr>
            <a:normAutofit fontScale="90000"/>
          </a:bodyPr>
          <a:lstStyle/>
          <a:p>
            <a:pPr algn="ctr"/>
            <a:r>
              <a:rPr lang="fr-FR" dirty="0" smtClean="0"/>
              <a:t>Fonctionnalités</a:t>
            </a:r>
            <a:endParaRPr lang="fr-FR" dirty="0"/>
          </a:p>
        </p:txBody>
      </p:sp>
      <p:sp>
        <p:nvSpPr>
          <p:cNvPr id="3" name="Espace réservé du contenu 2"/>
          <p:cNvSpPr>
            <a:spLocks noGrp="1"/>
          </p:cNvSpPr>
          <p:nvPr>
            <p:ph idx="1"/>
          </p:nvPr>
        </p:nvSpPr>
        <p:spPr>
          <a:xfrm>
            <a:off x="1069848" y="1182414"/>
            <a:ext cx="10058400" cy="4989786"/>
          </a:xfrm>
        </p:spPr>
        <p:txBody>
          <a:bodyPr>
            <a:normAutofit fontScale="85000" lnSpcReduction="10000"/>
          </a:bodyPr>
          <a:lstStyle/>
          <a:p>
            <a:pPr algn="just">
              <a:lnSpc>
                <a:spcPct val="150000"/>
              </a:lnSpc>
            </a:pPr>
            <a:r>
              <a:rPr lang="fr-FR" dirty="0" err="1"/>
              <a:t>Angular</a:t>
            </a:r>
            <a:r>
              <a:rPr lang="fr-FR" dirty="0"/>
              <a:t> offre un ensemble de fonctionnalités clés </a:t>
            </a:r>
            <a:r>
              <a:rPr lang="fr-FR" dirty="0" smtClean="0"/>
              <a:t>:</a:t>
            </a:r>
          </a:p>
          <a:p>
            <a:pPr lvl="1" algn="just">
              <a:lnSpc>
                <a:spcPct val="150000"/>
              </a:lnSpc>
            </a:pPr>
            <a:r>
              <a:rPr lang="fr-FR" b="1" dirty="0" smtClean="0"/>
              <a:t>Composants</a:t>
            </a:r>
            <a:r>
              <a:rPr lang="fr-FR" dirty="0" smtClean="0"/>
              <a:t> </a:t>
            </a:r>
            <a:r>
              <a:rPr lang="fr-FR" dirty="0"/>
              <a:t>: Unités de base de l'interface utilisateur, chaque composant étant une combinaison de HTML, CSS et </a:t>
            </a:r>
            <a:r>
              <a:rPr lang="fr-FR" dirty="0" err="1"/>
              <a:t>TypeScript</a:t>
            </a:r>
            <a:r>
              <a:rPr lang="fr-FR" dirty="0" smtClean="0"/>
              <a:t>.</a:t>
            </a:r>
          </a:p>
          <a:p>
            <a:pPr lvl="1" algn="just">
              <a:lnSpc>
                <a:spcPct val="150000"/>
              </a:lnSpc>
            </a:pPr>
            <a:r>
              <a:rPr lang="fr-FR" b="1" dirty="0"/>
              <a:t>Modules (</a:t>
            </a:r>
            <a:r>
              <a:rPr lang="fr-FR" b="1" dirty="0" err="1"/>
              <a:t>NgModules</a:t>
            </a:r>
            <a:r>
              <a:rPr lang="fr-FR" b="1" dirty="0"/>
              <a:t>)</a:t>
            </a:r>
            <a:r>
              <a:rPr lang="fr-FR" dirty="0"/>
              <a:t> : Permettent l'organisation et la gestion du code en regroupant des composants, des services et d'autres fonctionnalités</a:t>
            </a:r>
            <a:r>
              <a:rPr lang="fr-FR" dirty="0" smtClean="0"/>
              <a:t>.</a:t>
            </a:r>
          </a:p>
          <a:p>
            <a:pPr lvl="1" algn="just">
              <a:lnSpc>
                <a:spcPct val="150000"/>
              </a:lnSpc>
            </a:pPr>
            <a:r>
              <a:rPr lang="fr-FR" b="1" dirty="0" err="1"/>
              <a:t>Templates</a:t>
            </a:r>
            <a:r>
              <a:rPr lang="fr-FR" dirty="0"/>
              <a:t> : Utilisent une syntaxe déclarative pour décrire le rendu de la vue</a:t>
            </a:r>
            <a:r>
              <a:rPr lang="fr-FR" dirty="0" smtClean="0"/>
              <a:t>.</a:t>
            </a:r>
          </a:p>
          <a:p>
            <a:pPr lvl="1" algn="just">
              <a:lnSpc>
                <a:spcPct val="150000"/>
              </a:lnSpc>
            </a:pPr>
            <a:r>
              <a:rPr lang="fr-FR" b="1" dirty="0"/>
              <a:t>Data Binding</a:t>
            </a:r>
            <a:r>
              <a:rPr lang="fr-FR" dirty="0"/>
              <a:t> : Synchronisation entre la logique applicative et l'interface utilisateur (interpolation, </a:t>
            </a:r>
            <a:r>
              <a:rPr lang="fr-FR" dirty="0" err="1"/>
              <a:t>property</a:t>
            </a:r>
            <a:r>
              <a:rPr lang="fr-FR" dirty="0"/>
              <a:t> binding, </a:t>
            </a:r>
            <a:r>
              <a:rPr lang="fr-FR" dirty="0" err="1"/>
              <a:t>event</a:t>
            </a:r>
            <a:r>
              <a:rPr lang="fr-FR" dirty="0"/>
              <a:t> binding, </a:t>
            </a:r>
            <a:r>
              <a:rPr lang="fr-FR" dirty="0" err="1"/>
              <a:t>two-way</a:t>
            </a:r>
            <a:r>
              <a:rPr lang="fr-FR" dirty="0"/>
              <a:t> binding</a:t>
            </a:r>
            <a:r>
              <a:rPr lang="fr-FR" dirty="0" smtClean="0"/>
              <a:t>).</a:t>
            </a:r>
          </a:p>
          <a:p>
            <a:pPr lvl="1" algn="just">
              <a:lnSpc>
                <a:spcPct val="150000"/>
              </a:lnSpc>
            </a:pPr>
            <a:r>
              <a:rPr lang="fr-FR" dirty="0"/>
              <a:t>Directives : Extensions du HTML permettant un comportement dynamique (ex : *</a:t>
            </a:r>
            <a:r>
              <a:rPr lang="fr-FR" dirty="0" err="1"/>
              <a:t>ngIf</a:t>
            </a:r>
            <a:r>
              <a:rPr lang="fr-FR" dirty="0"/>
              <a:t>, *</a:t>
            </a:r>
            <a:r>
              <a:rPr lang="fr-FR" dirty="0" err="1"/>
              <a:t>ngFor</a:t>
            </a:r>
            <a:r>
              <a:rPr lang="fr-FR" dirty="0"/>
              <a:t>, directives personnalisées</a:t>
            </a:r>
            <a:r>
              <a:rPr lang="fr-FR" dirty="0" smtClean="0"/>
              <a:t>).</a:t>
            </a:r>
          </a:p>
          <a:p>
            <a:pPr lvl="1" algn="just">
              <a:lnSpc>
                <a:spcPct val="150000"/>
              </a:lnSpc>
            </a:pPr>
            <a:r>
              <a:rPr lang="fr-FR" b="1" dirty="0"/>
              <a:t>Services et Injection de dépendances</a:t>
            </a:r>
            <a:r>
              <a:rPr lang="fr-FR" dirty="0"/>
              <a:t> : Encouragent la réutilisation du code et la séparation des préoccupations</a:t>
            </a:r>
            <a:r>
              <a:rPr lang="fr-FR" dirty="0" smtClean="0"/>
              <a:t>.</a:t>
            </a:r>
          </a:p>
          <a:p>
            <a:pPr lvl="1" algn="just">
              <a:lnSpc>
                <a:spcPct val="150000"/>
              </a:lnSpc>
            </a:pPr>
            <a:r>
              <a:rPr lang="fr-FR" b="1" dirty="0" err="1"/>
              <a:t>Routing</a:t>
            </a:r>
            <a:r>
              <a:rPr lang="fr-FR" dirty="0"/>
              <a:t> : Gestion de la navigation entre différentes vues.</a:t>
            </a:r>
            <a:endParaRPr lang="fr-FR" dirty="0" smtClean="0"/>
          </a:p>
          <a:p>
            <a:pPr algn="just">
              <a:lnSpc>
                <a:spcPct val="150000"/>
              </a:lnSpc>
            </a:pPr>
            <a:endParaRPr lang="fr-FR" dirty="0"/>
          </a:p>
        </p:txBody>
      </p:sp>
    </p:spTree>
    <p:extLst>
      <p:ext uri="{BB962C8B-B14F-4D97-AF65-F5344CB8AC3E}">
        <p14:creationId xmlns:p14="http://schemas.microsoft.com/office/powerpoint/2010/main" val="22328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wipe(down)">
                                      <p:cBhvr>
                                        <p:cTn id="97" dur="580">
                                          <p:stCondLst>
                                            <p:cond delay="0"/>
                                          </p:stCondLst>
                                        </p:cTn>
                                        <p:tgtEl>
                                          <p:spTgt spid="3">
                                            <p:txEl>
                                              <p:pRg st="6" end="6"/>
                                            </p:txEl>
                                          </p:spTgt>
                                        </p:tgtEl>
                                      </p:cBhvr>
                                    </p:animEffect>
                                    <p:anim calcmode="lin" valueType="num">
                                      <p:cBhvr>
                                        <p:cTn id="9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6" end="6"/>
                                            </p:txEl>
                                          </p:spTgt>
                                        </p:tgtEl>
                                      </p:cBhvr>
                                      <p:to x="100000" y="60000"/>
                                    </p:animScale>
                                    <p:animScale>
                                      <p:cBhvr>
                                        <p:cTn id="104" dur="166" decel="50000">
                                          <p:stCondLst>
                                            <p:cond delay="676"/>
                                          </p:stCondLst>
                                        </p:cTn>
                                        <p:tgtEl>
                                          <p:spTgt spid="3">
                                            <p:txEl>
                                              <p:pRg st="6" end="6"/>
                                            </p:txEl>
                                          </p:spTgt>
                                        </p:tgtEl>
                                      </p:cBhvr>
                                      <p:to x="100000" y="100000"/>
                                    </p:animScale>
                                    <p:animScale>
                                      <p:cBhvr>
                                        <p:cTn id="105" dur="26">
                                          <p:stCondLst>
                                            <p:cond delay="1312"/>
                                          </p:stCondLst>
                                        </p:cTn>
                                        <p:tgtEl>
                                          <p:spTgt spid="3">
                                            <p:txEl>
                                              <p:pRg st="6" end="6"/>
                                            </p:txEl>
                                          </p:spTgt>
                                        </p:tgtEl>
                                      </p:cBhvr>
                                      <p:to x="100000" y="80000"/>
                                    </p:animScale>
                                    <p:animScale>
                                      <p:cBhvr>
                                        <p:cTn id="106" dur="166" decel="50000">
                                          <p:stCondLst>
                                            <p:cond delay="1338"/>
                                          </p:stCondLst>
                                        </p:cTn>
                                        <p:tgtEl>
                                          <p:spTgt spid="3">
                                            <p:txEl>
                                              <p:pRg st="6" end="6"/>
                                            </p:txEl>
                                          </p:spTgt>
                                        </p:tgtEl>
                                      </p:cBhvr>
                                      <p:to x="100000" y="100000"/>
                                    </p:animScale>
                                    <p:animScale>
                                      <p:cBhvr>
                                        <p:cTn id="107" dur="26">
                                          <p:stCondLst>
                                            <p:cond delay="1642"/>
                                          </p:stCondLst>
                                        </p:cTn>
                                        <p:tgtEl>
                                          <p:spTgt spid="3">
                                            <p:txEl>
                                              <p:pRg st="6" end="6"/>
                                            </p:txEl>
                                          </p:spTgt>
                                        </p:tgtEl>
                                      </p:cBhvr>
                                      <p:to x="100000" y="90000"/>
                                    </p:animScale>
                                    <p:animScale>
                                      <p:cBhvr>
                                        <p:cTn id="108" dur="166" decel="50000">
                                          <p:stCondLst>
                                            <p:cond delay="1668"/>
                                          </p:stCondLst>
                                        </p:cTn>
                                        <p:tgtEl>
                                          <p:spTgt spid="3">
                                            <p:txEl>
                                              <p:pRg st="6" end="6"/>
                                            </p:txEl>
                                          </p:spTgt>
                                        </p:tgtEl>
                                      </p:cBhvr>
                                      <p:to x="100000" y="100000"/>
                                    </p:animScale>
                                    <p:animScale>
                                      <p:cBhvr>
                                        <p:cTn id="109" dur="26">
                                          <p:stCondLst>
                                            <p:cond delay="1808"/>
                                          </p:stCondLst>
                                        </p:cTn>
                                        <p:tgtEl>
                                          <p:spTgt spid="3">
                                            <p:txEl>
                                              <p:pRg st="6" end="6"/>
                                            </p:txEl>
                                          </p:spTgt>
                                        </p:tgtEl>
                                      </p:cBhvr>
                                      <p:to x="100000" y="95000"/>
                                    </p:animScale>
                                    <p:animScale>
                                      <p:cBhvr>
                                        <p:cTn id="110" dur="166" decel="50000">
                                          <p:stCondLst>
                                            <p:cond delay="1834"/>
                                          </p:stCondLst>
                                        </p:cTn>
                                        <p:tgtEl>
                                          <p:spTgt spid="3">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Effect transition="in" filter="wipe(down)">
                                      <p:cBhvr>
                                        <p:cTn id="115" dur="580">
                                          <p:stCondLst>
                                            <p:cond delay="0"/>
                                          </p:stCondLst>
                                        </p:cTn>
                                        <p:tgtEl>
                                          <p:spTgt spid="3">
                                            <p:txEl>
                                              <p:pRg st="7" end="7"/>
                                            </p:txEl>
                                          </p:spTgt>
                                        </p:tgtEl>
                                      </p:cBhvr>
                                    </p:animEffect>
                                    <p:anim calcmode="lin" valueType="num">
                                      <p:cBhvr>
                                        <p:cTn id="11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7" end="7"/>
                                            </p:txEl>
                                          </p:spTgt>
                                        </p:tgtEl>
                                      </p:cBhvr>
                                      <p:to x="100000" y="60000"/>
                                    </p:animScale>
                                    <p:animScale>
                                      <p:cBhvr>
                                        <p:cTn id="122" dur="166" decel="50000">
                                          <p:stCondLst>
                                            <p:cond delay="676"/>
                                          </p:stCondLst>
                                        </p:cTn>
                                        <p:tgtEl>
                                          <p:spTgt spid="3">
                                            <p:txEl>
                                              <p:pRg st="7" end="7"/>
                                            </p:txEl>
                                          </p:spTgt>
                                        </p:tgtEl>
                                      </p:cBhvr>
                                      <p:to x="100000" y="100000"/>
                                    </p:animScale>
                                    <p:animScale>
                                      <p:cBhvr>
                                        <p:cTn id="123" dur="26">
                                          <p:stCondLst>
                                            <p:cond delay="1312"/>
                                          </p:stCondLst>
                                        </p:cTn>
                                        <p:tgtEl>
                                          <p:spTgt spid="3">
                                            <p:txEl>
                                              <p:pRg st="7" end="7"/>
                                            </p:txEl>
                                          </p:spTgt>
                                        </p:tgtEl>
                                      </p:cBhvr>
                                      <p:to x="100000" y="80000"/>
                                    </p:animScale>
                                    <p:animScale>
                                      <p:cBhvr>
                                        <p:cTn id="124" dur="166" decel="50000">
                                          <p:stCondLst>
                                            <p:cond delay="1338"/>
                                          </p:stCondLst>
                                        </p:cTn>
                                        <p:tgtEl>
                                          <p:spTgt spid="3">
                                            <p:txEl>
                                              <p:pRg st="7" end="7"/>
                                            </p:txEl>
                                          </p:spTgt>
                                        </p:tgtEl>
                                      </p:cBhvr>
                                      <p:to x="100000" y="100000"/>
                                    </p:animScale>
                                    <p:animScale>
                                      <p:cBhvr>
                                        <p:cTn id="125" dur="26">
                                          <p:stCondLst>
                                            <p:cond delay="1642"/>
                                          </p:stCondLst>
                                        </p:cTn>
                                        <p:tgtEl>
                                          <p:spTgt spid="3">
                                            <p:txEl>
                                              <p:pRg st="7" end="7"/>
                                            </p:txEl>
                                          </p:spTgt>
                                        </p:tgtEl>
                                      </p:cBhvr>
                                      <p:to x="100000" y="90000"/>
                                    </p:animScale>
                                    <p:animScale>
                                      <p:cBhvr>
                                        <p:cTn id="126" dur="166" decel="50000">
                                          <p:stCondLst>
                                            <p:cond delay="1668"/>
                                          </p:stCondLst>
                                        </p:cTn>
                                        <p:tgtEl>
                                          <p:spTgt spid="3">
                                            <p:txEl>
                                              <p:pRg st="7" end="7"/>
                                            </p:txEl>
                                          </p:spTgt>
                                        </p:tgtEl>
                                      </p:cBhvr>
                                      <p:to x="100000" y="100000"/>
                                    </p:animScale>
                                    <p:animScale>
                                      <p:cBhvr>
                                        <p:cTn id="127" dur="26">
                                          <p:stCondLst>
                                            <p:cond delay="1808"/>
                                          </p:stCondLst>
                                        </p:cTn>
                                        <p:tgtEl>
                                          <p:spTgt spid="3">
                                            <p:txEl>
                                              <p:pRg st="7" end="7"/>
                                            </p:txEl>
                                          </p:spTgt>
                                        </p:tgtEl>
                                      </p:cBhvr>
                                      <p:to x="100000" y="95000"/>
                                    </p:animScale>
                                    <p:animScale>
                                      <p:cBhvr>
                                        <p:cTn id="12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Modification de données</a:t>
            </a:r>
            <a:endParaRPr lang="fr-FR" dirty="0"/>
          </a:p>
        </p:txBody>
      </p:sp>
      <p:sp>
        <p:nvSpPr>
          <p:cNvPr id="3" name="Espace réservé du contenu 2"/>
          <p:cNvSpPr>
            <a:spLocks noGrp="1"/>
          </p:cNvSpPr>
          <p:nvPr>
            <p:ph idx="1"/>
          </p:nvPr>
        </p:nvSpPr>
        <p:spPr/>
        <p:txBody>
          <a:bodyPr>
            <a:normAutofit/>
          </a:bodyPr>
          <a:lstStyle/>
          <a:p>
            <a:pPr marL="457200" indent="-457200" algn="just">
              <a:lnSpc>
                <a:spcPct val="250000"/>
              </a:lnSpc>
              <a:buFont typeface="+mj-lt"/>
              <a:buAutoNum type="arabicPeriod"/>
            </a:pPr>
            <a:r>
              <a:rPr lang="fr-FR" sz="2400" dirty="0" smtClean="0"/>
              <a:t>Chargement de données au niveau de formulaire.</a:t>
            </a:r>
          </a:p>
          <a:p>
            <a:pPr marL="457200" indent="-457200" algn="just">
              <a:lnSpc>
                <a:spcPct val="250000"/>
              </a:lnSpc>
              <a:buFont typeface="+mj-lt"/>
              <a:buAutoNum type="arabicPeriod"/>
            </a:pPr>
            <a:r>
              <a:rPr lang="fr-FR" sz="2400" dirty="0" smtClean="0"/>
              <a:t>Modification de données.</a:t>
            </a:r>
          </a:p>
          <a:p>
            <a:pPr marL="457200" indent="-457200" algn="just">
              <a:lnSpc>
                <a:spcPct val="250000"/>
              </a:lnSpc>
              <a:buFont typeface="+mj-lt"/>
              <a:buAutoNum type="arabicPeriod"/>
            </a:pPr>
            <a:r>
              <a:rPr lang="fr-FR" sz="2400" dirty="0" smtClean="0"/>
              <a:t>Mise à jour sur le tableau.</a:t>
            </a:r>
            <a:endParaRPr lang="fr-FR" sz="2400" dirty="0"/>
          </a:p>
        </p:txBody>
      </p:sp>
    </p:spTree>
    <p:extLst>
      <p:ext uri="{BB962C8B-B14F-4D97-AF65-F5344CB8AC3E}">
        <p14:creationId xmlns:p14="http://schemas.microsoft.com/office/powerpoint/2010/main" val="7277534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smtClean="0"/>
              <a:t>Chargement de données au niveau du formulaire</a:t>
            </a:r>
            <a:endParaRPr lang="fr-FR" sz="4000" dirty="0"/>
          </a:p>
        </p:txBody>
      </p:sp>
      <p:pic>
        <p:nvPicPr>
          <p:cNvPr id="5" name="Image 4"/>
          <p:cNvPicPr>
            <a:picLocks noChangeAspect="1"/>
          </p:cNvPicPr>
          <p:nvPr/>
        </p:nvPicPr>
        <p:blipFill>
          <a:blip r:embed="rId2"/>
          <a:stretch>
            <a:fillRect/>
          </a:stretch>
        </p:blipFill>
        <p:spPr>
          <a:xfrm>
            <a:off x="1438183" y="3703320"/>
            <a:ext cx="9392574" cy="2200275"/>
          </a:xfrm>
          <a:prstGeom prst="rect">
            <a:avLst/>
          </a:prstGeom>
        </p:spPr>
      </p:pic>
      <p:pic>
        <p:nvPicPr>
          <p:cNvPr id="6" name="Image 5"/>
          <p:cNvPicPr>
            <a:picLocks noChangeAspect="1"/>
          </p:cNvPicPr>
          <p:nvPr/>
        </p:nvPicPr>
        <p:blipFill>
          <a:blip r:embed="rId3"/>
          <a:stretch>
            <a:fillRect/>
          </a:stretch>
        </p:blipFill>
        <p:spPr>
          <a:xfrm>
            <a:off x="1438183" y="2093975"/>
            <a:ext cx="9392574" cy="1394291"/>
          </a:xfrm>
          <a:prstGeom prst="rect">
            <a:avLst/>
          </a:prstGeom>
        </p:spPr>
      </p:pic>
    </p:spTree>
    <p:extLst>
      <p:ext uri="{BB962C8B-B14F-4D97-AF65-F5344CB8AC3E}">
        <p14:creationId xmlns:p14="http://schemas.microsoft.com/office/powerpoint/2010/main" val="165068910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Modification de données – service-</a:t>
            </a:r>
            <a:endParaRPr lang="fr-FR" dirty="0"/>
          </a:p>
        </p:txBody>
      </p:sp>
      <p:pic>
        <p:nvPicPr>
          <p:cNvPr id="4" name="Espace réservé du contenu 3"/>
          <p:cNvPicPr>
            <a:picLocks noGrp="1" noChangeAspect="1"/>
          </p:cNvPicPr>
          <p:nvPr>
            <p:ph idx="1"/>
          </p:nvPr>
        </p:nvPicPr>
        <p:blipFill>
          <a:blip r:embed="rId2"/>
          <a:stretch>
            <a:fillRect/>
          </a:stretch>
        </p:blipFill>
        <p:spPr>
          <a:xfrm>
            <a:off x="1602508" y="2622919"/>
            <a:ext cx="8993079" cy="1389788"/>
          </a:xfrm>
          <a:prstGeom prst="rect">
            <a:avLst/>
          </a:prstGeom>
        </p:spPr>
      </p:pic>
    </p:spTree>
    <p:extLst>
      <p:ext uri="{BB962C8B-B14F-4D97-AF65-F5344CB8AC3E}">
        <p14:creationId xmlns:p14="http://schemas.microsoft.com/office/powerpoint/2010/main" val="245994475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7704" y="93965"/>
            <a:ext cx="10058400" cy="1609344"/>
          </a:xfrm>
        </p:spPr>
        <p:txBody>
          <a:bodyPr>
            <a:normAutofit/>
          </a:bodyPr>
          <a:lstStyle/>
          <a:p>
            <a:pPr algn="ctr"/>
            <a:r>
              <a:rPr lang="fr-FR" sz="4800" dirty="0" smtClean="0"/>
              <a:t>Modification de données – composant-</a:t>
            </a:r>
            <a:endParaRPr lang="fr-FR" sz="4800" dirty="0"/>
          </a:p>
        </p:txBody>
      </p:sp>
      <p:pic>
        <p:nvPicPr>
          <p:cNvPr id="3" name="Image 2"/>
          <p:cNvPicPr>
            <a:picLocks noChangeAspect="1"/>
          </p:cNvPicPr>
          <p:nvPr/>
        </p:nvPicPr>
        <p:blipFill>
          <a:blip r:embed="rId2"/>
          <a:stretch>
            <a:fillRect/>
          </a:stretch>
        </p:blipFill>
        <p:spPr>
          <a:xfrm>
            <a:off x="1202267" y="1913468"/>
            <a:ext cx="9736666" cy="3928532"/>
          </a:xfrm>
          <a:prstGeom prst="rect">
            <a:avLst/>
          </a:prstGeom>
        </p:spPr>
      </p:pic>
    </p:spTree>
    <p:extLst>
      <p:ext uri="{BB962C8B-B14F-4D97-AF65-F5344CB8AC3E}">
        <p14:creationId xmlns:p14="http://schemas.microsoft.com/office/powerpoint/2010/main" val="37573043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Modification de données – Template -</a:t>
            </a:r>
            <a:endParaRPr lang="fr-FR" dirty="0"/>
          </a:p>
        </p:txBody>
      </p:sp>
      <p:pic>
        <p:nvPicPr>
          <p:cNvPr id="4" name="Espace réservé du contenu 3"/>
          <p:cNvPicPr>
            <a:picLocks noGrp="1" noChangeAspect="1"/>
          </p:cNvPicPr>
          <p:nvPr>
            <p:ph idx="1"/>
          </p:nvPr>
        </p:nvPicPr>
        <p:blipFill>
          <a:blip r:embed="rId2"/>
          <a:stretch>
            <a:fillRect/>
          </a:stretch>
        </p:blipFill>
        <p:spPr>
          <a:xfrm>
            <a:off x="1194262" y="2093976"/>
            <a:ext cx="10058400" cy="3667632"/>
          </a:xfrm>
          <a:prstGeom prst="rect">
            <a:avLst/>
          </a:prstGeom>
        </p:spPr>
      </p:pic>
    </p:spTree>
    <p:extLst>
      <p:ext uri="{BB962C8B-B14F-4D97-AF65-F5344CB8AC3E}">
        <p14:creationId xmlns:p14="http://schemas.microsoft.com/office/powerpoint/2010/main" val="20551154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0" dirty="0" err="1" smtClean="0"/>
              <a:t>Subscribe</a:t>
            </a:r>
            <a:r>
              <a:rPr lang="fr-FR" b="0" dirty="0" smtClean="0"/>
              <a:t> </a:t>
            </a:r>
            <a:r>
              <a:rPr lang="fr-FR" b="0" dirty="0" err="1"/>
              <a:t>is</a:t>
            </a:r>
            <a:r>
              <a:rPr lang="fr-FR" b="0" dirty="0"/>
              <a:t> </a:t>
            </a:r>
            <a:r>
              <a:rPr lang="fr-FR" b="0" dirty="0" err="1"/>
              <a:t>deprecated</a:t>
            </a:r>
            <a:endParaRPr lang="fr-FR" dirty="0"/>
          </a:p>
        </p:txBody>
      </p:sp>
      <p:pic>
        <p:nvPicPr>
          <p:cNvPr id="6" name="Espace réservé du contenu 5"/>
          <p:cNvPicPr>
            <a:picLocks noGrp="1" noChangeAspect="1"/>
          </p:cNvPicPr>
          <p:nvPr>
            <p:ph sz="half" idx="1"/>
          </p:nvPr>
        </p:nvPicPr>
        <p:blipFill>
          <a:blip r:embed="rId2"/>
          <a:stretch>
            <a:fillRect/>
          </a:stretch>
        </p:blipFill>
        <p:spPr>
          <a:xfrm>
            <a:off x="688369" y="2414427"/>
            <a:ext cx="5024062" cy="3010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Espace réservé du contenu 6"/>
          <p:cNvPicPr>
            <a:picLocks noGrp="1" noChangeAspect="1"/>
          </p:cNvPicPr>
          <p:nvPr>
            <p:ph sz="half" idx="2"/>
          </p:nvPr>
        </p:nvPicPr>
        <p:blipFill>
          <a:blip r:embed="rId3"/>
          <a:stretch>
            <a:fillRect/>
          </a:stretch>
        </p:blipFill>
        <p:spPr>
          <a:xfrm>
            <a:off x="6411074" y="2414427"/>
            <a:ext cx="5013789" cy="3010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3326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8264" y="0"/>
            <a:ext cx="10364451" cy="1596177"/>
          </a:xfrm>
        </p:spPr>
        <p:txBody>
          <a:bodyPr/>
          <a:lstStyle/>
          <a:p>
            <a:pPr algn="ctr"/>
            <a:r>
              <a:rPr lang="fr-FR" cap="all" dirty="0"/>
              <a:t>L’ARCHITECTURE D’ANGULAR</a:t>
            </a:r>
            <a:br>
              <a:rPr lang="fr-FR" cap="all" dirty="0"/>
            </a:br>
            <a:endParaRPr lang="fr-FR" dirty="0"/>
          </a:p>
        </p:txBody>
      </p:sp>
      <p:pic>
        <p:nvPicPr>
          <p:cNvPr id="4" name="Image 3"/>
          <p:cNvPicPr>
            <a:picLocks noChangeAspect="1"/>
          </p:cNvPicPr>
          <p:nvPr/>
        </p:nvPicPr>
        <p:blipFill>
          <a:blip r:embed="rId2"/>
          <a:stretch>
            <a:fillRect/>
          </a:stretch>
        </p:blipFill>
        <p:spPr>
          <a:xfrm>
            <a:off x="1660125" y="1151472"/>
            <a:ext cx="9099612" cy="4761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674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975" y="232383"/>
            <a:ext cx="10058400" cy="634720"/>
          </a:xfrm>
        </p:spPr>
        <p:txBody>
          <a:bodyPr>
            <a:noAutofit/>
          </a:bodyPr>
          <a:lstStyle/>
          <a:p>
            <a:pPr algn="ctr"/>
            <a:r>
              <a:rPr lang="fr-FR" sz="2800" dirty="0"/>
              <a:t>Mise en place de l'environnement de développement</a:t>
            </a:r>
            <a:br>
              <a:rPr lang="fr-FR" sz="2800" dirty="0"/>
            </a:br>
            <a:endParaRPr lang="fr-FR" sz="2800" dirty="0"/>
          </a:p>
        </p:txBody>
      </p:sp>
      <p:pic>
        <p:nvPicPr>
          <p:cNvPr id="4" name="Espace réservé du contenu 3"/>
          <p:cNvPicPr>
            <a:picLocks noGrp="1" noChangeAspect="1"/>
          </p:cNvPicPr>
          <p:nvPr>
            <p:ph idx="1"/>
          </p:nvPr>
        </p:nvPicPr>
        <p:blipFill>
          <a:blip r:embed="rId2"/>
          <a:stretch>
            <a:fillRect/>
          </a:stretch>
        </p:blipFill>
        <p:spPr>
          <a:xfrm>
            <a:off x="882869" y="1308537"/>
            <a:ext cx="10074165" cy="480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2307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Angular</a:t>
            </a:r>
            <a:endParaRPr lang="fr-FR" dirty="0"/>
          </a:p>
        </p:txBody>
      </p:sp>
      <p:sp>
        <p:nvSpPr>
          <p:cNvPr id="3" name="Espace réservé du contenu 2"/>
          <p:cNvSpPr>
            <a:spLocks noGrp="1"/>
          </p:cNvSpPr>
          <p:nvPr>
            <p:ph idx="1"/>
          </p:nvPr>
        </p:nvSpPr>
        <p:spPr/>
        <p:txBody>
          <a:bodyPr>
            <a:noAutofit/>
          </a:bodyPr>
          <a:lstStyle/>
          <a:p>
            <a:pPr>
              <a:lnSpc>
                <a:spcPct val="200000"/>
              </a:lnSpc>
            </a:pPr>
            <a:r>
              <a:rPr lang="fr-FR" sz="2400" b="1" dirty="0" smtClean="0"/>
              <a:t>Prérequis:</a:t>
            </a:r>
          </a:p>
          <a:p>
            <a:pPr lvl="1">
              <a:lnSpc>
                <a:spcPct val="200000"/>
              </a:lnSpc>
            </a:pPr>
            <a:r>
              <a:rPr lang="fr-FR" sz="2000" b="1" dirty="0" smtClean="0"/>
              <a:t>HTML</a:t>
            </a:r>
          </a:p>
          <a:p>
            <a:pPr lvl="1">
              <a:lnSpc>
                <a:spcPct val="200000"/>
              </a:lnSpc>
            </a:pPr>
            <a:r>
              <a:rPr lang="fr-FR" sz="2000" b="1" dirty="0" smtClean="0"/>
              <a:t>CSS</a:t>
            </a:r>
          </a:p>
          <a:p>
            <a:pPr lvl="1">
              <a:lnSpc>
                <a:spcPct val="200000"/>
              </a:lnSpc>
            </a:pPr>
            <a:r>
              <a:rPr lang="fr-FR" sz="2000" b="1" dirty="0" smtClean="0"/>
              <a:t>JAVASCRIPT</a:t>
            </a:r>
          </a:p>
          <a:p>
            <a:pPr lvl="1">
              <a:lnSpc>
                <a:spcPct val="200000"/>
              </a:lnSpc>
            </a:pPr>
            <a:r>
              <a:rPr lang="fr-FR" sz="2000" b="1" dirty="0" err="1" smtClean="0"/>
              <a:t>TypeScript</a:t>
            </a:r>
            <a:r>
              <a:rPr lang="fr-FR" sz="2000" b="1" dirty="0" smtClean="0"/>
              <a:t> Basique</a:t>
            </a:r>
            <a:endParaRPr lang="fr-FR" sz="2000" b="1" dirty="0"/>
          </a:p>
        </p:txBody>
      </p:sp>
    </p:spTree>
    <p:extLst>
      <p:ext uri="{BB962C8B-B14F-4D97-AF65-F5344CB8AC3E}">
        <p14:creationId xmlns:p14="http://schemas.microsoft.com/office/powerpoint/2010/main" val="3324813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z="2800" b="1" dirty="0" smtClean="0"/>
              <a:t>Angular –Environnement de développement -</a:t>
            </a:r>
            <a:endParaRPr lang="fr-FR" sz="2800" b="1" dirty="0"/>
          </a:p>
        </p:txBody>
      </p:sp>
      <p:sp>
        <p:nvSpPr>
          <p:cNvPr id="3" name="Espace réservé du contenu 2"/>
          <p:cNvSpPr>
            <a:spLocks noGrp="1"/>
          </p:cNvSpPr>
          <p:nvPr>
            <p:ph idx="1"/>
          </p:nvPr>
        </p:nvSpPr>
        <p:spPr/>
        <p:txBody>
          <a:bodyPr>
            <a:normAutofit/>
          </a:bodyPr>
          <a:lstStyle/>
          <a:p>
            <a:pPr>
              <a:lnSpc>
                <a:spcPct val="200000"/>
              </a:lnSpc>
            </a:pPr>
            <a:r>
              <a:rPr lang="fr-FR" sz="2400" b="1" dirty="0" err="1" smtClean="0"/>
              <a:t>NodeJS</a:t>
            </a:r>
            <a:endParaRPr lang="fr-FR" sz="2400" b="1" dirty="0" smtClean="0"/>
          </a:p>
          <a:p>
            <a:pPr>
              <a:lnSpc>
                <a:spcPct val="200000"/>
              </a:lnSpc>
            </a:pPr>
            <a:r>
              <a:rPr lang="fr-FR" sz="2400" b="1" dirty="0" err="1" smtClean="0"/>
              <a:t>Npm</a:t>
            </a:r>
            <a:r>
              <a:rPr lang="fr-FR" sz="2400" b="1" dirty="0" smtClean="0"/>
              <a:t> </a:t>
            </a:r>
            <a:r>
              <a:rPr lang="fr-FR" b="1" dirty="0"/>
              <a:t> (</a:t>
            </a:r>
            <a:r>
              <a:rPr lang="fr-FR" b="1" dirty="0" err="1"/>
              <a:t>Node</a:t>
            </a:r>
            <a:r>
              <a:rPr lang="fr-FR" b="1" dirty="0"/>
              <a:t> Package Manager)</a:t>
            </a:r>
            <a:endParaRPr lang="fr-FR" sz="2400" b="1" dirty="0" smtClean="0"/>
          </a:p>
          <a:p>
            <a:pPr>
              <a:lnSpc>
                <a:spcPct val="200000"/>
              </a:lnSpc>
            </a:pPr>
            <a:r>
              <a:rPr lang="fr-FR" sz="2400" b="1" dirty="0" smtClean="0"/>
              <a:t>Angular </a:t>
            </a:r>
            <a:r>
              <a:rPr lang="fr-FR" sz="2400" b="1" dirty="0"/>
              <a:t>CLI  (Command Line Interface)</a:t>
            </a:r>
            <a:endParaRPr lang="fr-FR" sz="2400" b="1" dirty="0" smtClean="0"/>
          </a:p>
          <a:p>
            <a:pPr>
              <a:lnSpc>
                <a:spcPct val="200000"/>
              </a:lnSpc>
            </a:pPr>
            <a:r>
              <a:rPr lang="fr-FR" sz="2400" b="1" dirty="0" smtClean="0"/>
              <a:t>Editeurs: Visual Studio Code – Sublime ou autres….</a:t>
            </a:r>
            <a:endParaRPr lang="fr-FR" sz="2400" b="1" dirty="0"/>
          </a:p>
        </p:txBody>
      </p:sp>
    </p:spTree>
    <p:extLst>
      <p:ext uri="{BB962C8B-B14F-4D97-AF65-F5344CB8AC3E}">
        <p14:creationId xmlns:p14="http://schemas.microsoft.com/office/powerpoint/2010/main" val="19446386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76609"/>
          </a:xfrm>
        </p:spPr>
        <p:txBody>
          <a:bodyPr/>
          <a:lstStyle/>
          <a:p>
            <a:pPr algn="ctr"/>
            <a:r>
              <a:rPr lang="fr-FR" b="1" dirty="0" smtClean="0"/>
              <a:t>Atelier</a:t>
            </a:r>
            <a:endParaRPr lang="fr-FR" dirty="0"/>
          </a:p>
        </p:txBody>
      </p:sp>
      <p:sp>
        <p:nvSpPr>
          <p:cNvPr id="3" name="Espace réservé du contenu 2"/>
          <p:cNvSpPr>
            <a:spLocks noGrp="1"/>
          </p:cNvSpPr>
          <p:nvPr>
            <p:ph idx="1"/>
          </p:nvPr>
        </p:nvSpPr>
        <p:spPr>
          <a:xfrm>
            <a:off x="189187" y="1421027"/>
            <a:ext cx="11710370" cy="5301049"/>
          </a:xfrm>
        </p:spPr>
        <p:txBody>
          <a:bodyPr>
            <a:normAutofit fontScale="92500" lnSpcReduction="10000"/>
          </a:bodyPr>
          <a:lstStyle/>
          <a:p>
            <a:pPr>
              <a:lnSpc>
                <a:spcPct val="170000"/>
              </a:lnSpc>
            </a:pPr>
            <a:r>
              <a:rPr lang="fr-FR" sz="2400" dirty="0" smtClean="0"/>
              <a:t>Installer </a:t>
            </a:r>
            <a:r>
              <a:rPr lang="fr-FR" sz="2400" b="1" dirty="0" smtClean="0"/>
              <a:t>CLI </a:t>
            </a:r>
            <a:r>
              <a:rPr lang="fr-FR" sz="2400" b="1" dirty="0" err="1" smtClean="0"/>
              <a:t>Angular</a:t>
            </a:r>
            <a:r>
              <a:rPr lang="fr-FR" sz="2400" b="1" dirty="0"/>
              <a:t> </a:t>
            </a:r>
            <a:r>
              <a:rPr lang="fr-FR" sz="2400" b="1" dirty="0" smtClean="0"/>
              <a:t>: </a:t>
            </a:r>
            <a:r>
              <a:rPr lang="fr-FR" sz="2400" b="1" dirty="0" err="1" smtClean="0">
                <a:solidFill>
                  <a:srgbClr val="FF0000"/>
                </a:solidFill>
              </a:rPr>
              <a:t>npm</a:t>
            </a:r>
            <a:r>
              <a:rPr lang="fr-FR" sz="2400" b="1" dirty="0" smtClean="0">
                <a:solidFill>
                  <a:srgbClr val="FF0000"/>
                </a:solidFill>
              </a:rPr>
              <a:t> </a:t>
            </a:r>
            <a:r>
              <a:rPr lang="fr-FR" sz="2400" b="1" dirty="0" err="1">
                <a:solidFill>
                  <a:srgbClr val="FF0000"/>
                </a:solidFill>
              </a:rPr>
              <a:t>install</a:t>
            </a:r>
            <a:r>
              <a:rPr lang="fr-FR" sz="2400" b="1" dirty="0">
                <a:solidFill>
                  <a:srgbClr val="FF0000"/>
                </a:solidFill>
              </a:rPr>
              <a:t> -g @</a:t>
            </a:r>
            <a:r>
              <a:rPr lang="fr-FR" sz="2400" b="1" dirty="0" err="1" smtClean="0">
                <a:solidFill>
                  <a:srgbClr val="FF0000"/>
                </a:solidFill>
              </a:rPr>
              <a:t>angular</a:t>
            </a:r>
            <a:r>
              <a:rPr lang="fr-FR" sz="2400" b="1" dirty="0" smtClean="0">
                <a:solidFill>
                  <a:srgbClr val="FF0000"/>
                </a:solidFill>
              </a:rPr>
              <a:t>/cli</a:t>
            </a:r>
          </a:p>
          <a:p>
            <a:pPr>
              <a:lnSpc>
                <a:spcPct val="170000"/>
              </a:lnSpc>
            </a:pPr>
            <a:r>
              <a:rPr lang="fr-FR" sz="2400" b="1" dirty="0" smtClean="0"/>
              <a:t>Afficher version : </a:t>
            </a:r>
            <a:r>
              <a:rPr lang="fr-FR" sz="2400" b="1" dirty="0" err="1" smtClean="0">
                <a:solidFill>
                  <a:srgbClr val="FF0000"/>
                </a:solidFill>
              </a:rPr>
              <a:t>ng</a:t>
            </a:r>
            <a:r>
              <a:rPr lang="fr-FR" sz="2400" b="1" dirty="0" smtClean="0">
                <a:solidFill>
                  <a:srgbClr val="FF0000"/>
                </a:solidFill>
              </a:rPr>
              <a:t> v</a:t>
            </a:r>
          </a:p>
          <a:p>
            <a:pPr>
              <a:lnSpc>
                <a:spcPct val="170000"/>
              </a:lnSpc>
            </a:pPr>
            <a:r>
              <a:rPr lang="fr-FR" sz="2400" dirty="0" smtClean="0"/>
              <a:t>Créer un nouveau projet </a:t>
            </a:r>
            <a:r>
              <a:rPr lang="fr-FR" sz="2400" b="1" dirty="0" smtClean="0"/>
              <a:t>atelier1</a:t>
            </a:r>
          </a:p>
          <a:p>
            <a:pPr lvl="1">
              <a:lnSpc>
                <a:spcPct val="170000"/>
              </a:lnSpc>
            </a:pPr>
            <a:r>
              <a:rPr lang="fr-FR" sz="2200" b="1" dirty="0" err="1" smtClean="0">
                <a:solidFill>
                  <a:srgbClr val="FF0000"/>
                </a:solidFill>
              </a:rPr>
              <a:t>Ng</a:t>
            </a:r>
            <a:r>
              <a:rPr lang="fr-FR" sz="2200" b="1" dirty="0" smtClean="0">
                <a:solidFill>
                  <a:srgbClr val="FF0000"/>
                </a:solidFill>
              </a:rPr>
              <a:t> new front-</a:t>
            </a:r>
            <a:r>
              <a:rPr lang="fr-FR" sz="2200" b="1" dirty="0" err="1" smtClean="0">
                <a:solidFill>
                  <a:srgbClr val="FF0000"/>
                </a:solidFill>
              </a:rPr>
              <a:t>project</a:t>
            </a:r>
            <a:endParaRPr lang="fr-FR" sz="2200" b="1" dirty="0" smtClean="0">
              <a:solidFill>
                <a:srgbClr val="FF0000"/>
              </a:solidFill>
            </a:endParaRPr>
          </a:p>
          <a:p>
            <a:pPr>
              <a:lnSpc>
                <a:spcPct val="170000"/>
              </a:lnSpc>
            </a:pPr>
            <a:r>
              <a:rPr lang="fr-FR" sz="2400" dirty="0" smtClean="0"/>
              <a:t>Ouvrir le projet sous </a:t>
            </a:r>
            <a:r>
              <a:rPr lang="fr-FR" sz="2400" b="1" dirty="0" err="1" smtClean="0"/>
              <a:t>visual</a:t>
            </a:r>
            <a:r>
              <a:rPr lang="fr-FR" sz="2400" b="1" dirty="0" smtClean="0"/>
              <a:t> studio</a:t>
            </a:r>
          </a:p>
          <a:p>
            <a:pPr>
              <a:lnSpc>
                <a:spcPct val="170000"/>
              </a:lnSpc>
            </a:pPr>
            <a:r>
              <a:rPr lang="fr-FR" sz="2400" dirty="0" smtClean="0"/>
              <a:t>Exécuter le serveur.</a:t>
            </a:r>
          </a:p>
          <a:p>
            <a:pPr lvl="1">
              <a:lnSpc>
                <a:spcPct val="170000"/>
              </a:lnSpc>
            </a:pPr>
            <a:r>
              <a:rPr lang="fr-FR" sz="2200" b="1" dirty="0" err="1" smtClean="0">
                <a:solidFill>
                  <a:srgbClr val="FF0000"/>
                </a:solidFill>
              </a:rPr>
              <a:t>Ng</a:t>
            </a:r>
            <a:r>
              <a:rPr lang="fr-FR" sz="2200" b="1" dirty="0" smtClean="0">
                <a:solidFill>
                  <a:srgbClr val="FF0000"/>
                </a:solidFill>
              </a:rPr>
              <a:t> serve</a:t>
            </a:r>
          </a:p>
          <a:p>
            <a:pPr>
              <a:lnSpc>
                <a:spcPct val="170000"/>
              </a:lnSpc>
            </a:pPr>
            <a:r>
              <a:rPr lang="fr-FR" sz="2400" dirty="0" smtClean="0"/>
              <a:t>Afficher la page index.</a:t>
            </a:r>
            <a:endParaRPr lang="fr-FR" sz="2400" dirty="0"/>
          </a:p>
        </p:txBody>
      </p:sp>
    </p:spTree>
    <p:extLst>
      <p:ext uri="{BB962C8B-B14F-4D97-AF65-F5344CB8AC3E}">
        <p14:creationId xmlns:p14="http://schemas.microsoft.com/office/powerpoint/2010/main" val="20420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6902" y="97653"/>
            <a:ext cx="8911687" cy="919579"/>
          </a:xfrm>
        </p:spPr>
        <p:txBody>
          <a:bodyPr>
            <a:normAutofit fontScale="90000"/>
          </a:bodyPr>
          <a:lstStyle/>
          <a:p>
            <a:pPr algn="ctr"/>
            <a:r>
              <a:rPr lang="fr-FR" b="1" dirty="0" smtClean="0"/>
              <a:t>Structure d’un Projet Angular</a:t>
            </a:r>
            <a:endParaRPr lang="fr-FR" b="1" dirty="0"/>
          </a:p>
        </p:txBody>
      </p:sp>
      <p:pic>
        <p:nvPicPr>
          <p:cNvPr id="4" name="Image 3"/>
          <p:cNvPicPr>
            <a:picLocks noChangeAspect="1"/>
          </p:cNvPicPr>
          <p:nvPr/>
        </p:nvPicPr>
        <p:blipFill>
          <a:blip r:embed="rId2"/>
          <a:stretch>
            <a:fillRect/>
          </a:stretch>
        </p:blipFill>
        <p:spPr>
          <a:xfrm>
            <a:off x="1026902" y="1017232"/>
            <a:ext cx="8996902" cy="5584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8103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Processus d’</a:t>
            </a:r>
            <a:r>
              <a:rPr lang="fr-FR" dirty="0"/>
              <a:t>e</a:t>
            </a:r>
            <a:r>
              <a:rPr lang="fr-FR" dirty="0" smtClean="0"/>
              <a:t>xécution</a:t>
            </a:r>
            <a:endParaRPr lang="fr-FR" dirty="0"/>
          </a:p>
        </p:txBody>
      </p:sp>
      <p:pic>
        <p:nvPicPr>
          <p:cNvPr id="4" name="Image 3"/>
          <p:cNvPicPr>
            <a:picLocks noChangeAspect="1"/>
          </p:cNvPicPr>
          <p:nvPr/>
        </p:nvPicPr>
        <p:blipFill>
          <a:blip r:embed="rId2"/>
          <a:stretch>
            <a:fillRect/>
          </a:stretch>
        </p:blipFill>
        <p:spPr>
          <a:xfrm>
            <a:off x="4055935" y="1923711"/>
            <a:ext cx="4086225" cy="4486275"/>
          </a:xfrm>
          <a:prstGeom prst="rect">
            <a:avLst/>
          </a:prstGeom>
        </p:spPr>
      </p:pic>
    </p:spTree>
    <p:extLst>
      <p:ext uri="{BB962C8B-B14F-4D97-AF65-F5344CB8AC3E}">
        <p14:creationId xmlns:p14="http://schemas.microsoft.com/office/powerpoint/2010/main" val="22681611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PLAN</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smtClean="0"/>
              <a:t> Architecture </a:t>
            </a:r>
            <a:r>
              <a:rPr lang="fr-FR" sz="2800" dirty="0" err="1"/>
              <a:t>Angular</a:t>
            </a:r>
            <a:r>
              <a:rPr lang="fr-FR" sz="2800" dirty="0"/>
              <a:t> avancée </a:t>
            </a:r>
            <a:endParaRPr lang="fr-FR" sz="2800" dirty="0" smtClean="0"/>
          </a:p>
          <a:p>
            <a:pPr algn="just">
              <a:lnSpc>
                <a:spcPct val="200000"/>
              </a:lnSpc>
            </a:pPr>
            <a:r>
              <a:rPr lang="fr-FR" sz="2800" dirty="0" smtClean="0"/>
              <a:t>Appel </a:t>
            </a:r>
            <a:r>
              <a:rPr lang="fr-FR" sz="2800" dirty="0"/>
              <a:t>HTTP vers le </a:t>
            </a:r>
            <a:r>
              <a:rPr lang="fr-FR" sz="2800" dirty="0" err="1"/>
              <a:t>backend</a:t>
            </a:r>
            <a:r>
              <a:rPr lang="fr-FR" sz="2800" dirty="0"/>
              <a:t> </a:t>
            </a:r>
            <a:endParaRPr lang="fr-FR" sz="2800" dirty="0" smtClean="0"/>
          </a:p>
          <a:p>
            <a:pPr algn="just">
              <a:lnSpc>
                <a:spcPct val="200000"/>
              </a:lnSpc>
            </a:pPr>
            <a:r>
              <a:rPr lang="fr-FR" sz="2800" dirty="0" err="1" smtClean="0"/>
              <a:t>Routing</a:t>
            </a:r>
            <a:r>
              <a:rPr lang="fr-FR" sz="2800" dirty="0" smtClean="0"/>
              <a:t> </a:t>
            </a:r>
            <a:r>
              <a:rPr lang="fr-FR" sz="2800" dirty="0"/>
              <a:t>et navigation </a:t>
            </a:r>
            <a:endParaRPr lang="fr-FR" sz="2800" dirty="0" smtClean="0"/>
          </a:p>
          <a:p>
            <a:pPr algn="just">
              <a:lnSpc>
                <a:spcPct val="200000"/>
              </a:lnSpc>
            </a:pPr>
            <a:r>
              <a:rPr lang="fr-FR" sz="2800" dirty="0" smtClean="0"/>
              <a:t>Formulaires </a:t>
            </a:r>
            <a:endParaRPr lang="fr-FR" sz="2800" dirty="0"/>
          </a:p>
          <a:p>
            <a:pPr algn="just">
              <a:lnSpc>
                <a:spcPct val="200000"/>
              </a:lnSpc>
            </a:pPr>
            <a:endParaRPr lang="fr-FR" sz="2800" dirty="0"/>
          </a:p>
          <a:p>
            <a:pPr algn="just">
              <a:lnSpc>
                <a:spcPct val="200000"/>
              </a:lnSpc>
            </a:pPr>
            <a:endParaRPr lang="fr-FR" sz="2800" dirty="0"/>
          </a:p>
          <a:p>
            <a:pPr algn="just">
              <a:lnSpc>
                <a:spcPct val="200000"/>
              </a:lnSpc>
            </a:pPr>
            <a:endParaRPr lang="fr-FR" sz="2800" dirty="0"/>
          </a:p>
          <a:p>
            <a:pPr algn="just">
              <a:lnSpc>
                <a:spcPct val="200000"/>
              </a:lnSpc>
            </a:pPr>
            <a:endParaRPr lang="fr-FR" sz="2800" dirty="0"/>
          </a:p>
        </p:txBody>
      </p:sp>
    </p:spTree>
    <p:extLst>
      <p:ext uri="{BB962C8B-B14F-4D97-AF65-F5344CB8AC3E}">
        <p14:creationId xmlns:p14="http://schemas.microsoft.com/office/powerpoint/2010/main" val="6576721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sz="4000" dirty="0" smtClean="0"/>
              <a:t>Partie 2: </a:t>
            </a:r>
            <a:r>
              <a:rPr lang="fr-FR" sz="4000" dirty="0" err="1"/>
              <a:t>TypeScript</a:t>
            </a:r>
            <a:endParaRPr lang="fr-FR" sz="4000" dirty="0"/>
          </a:p>
        </p:txBody>
      </p:sp>
      <p:sp>
        <p:nvSpPr>
          <p:cNvPr id="5" name="Sous-titre 4"/>
          <p:cNvSpPr>
            <a:spLocks noGrp="1"/>
          </p:cNvSpPr>
          <p:nvPr>
            <p:ph type="subTitle" idx="1"/>
          </p:nvPr>
        </p:nvSpPr>
        <p:spPr/>
        <p:txBody>
          <a:bodyPr/>
          <a:lstStyle/>
          <a:p>
            <a:r>
              <a:rPr lang="fr-FR" sz="2400" dirty="0"/>
              <a:t>Principes de base</a:t>
            </a:r>
            <a:endParaRPr lang="fr-FR" dirty="0"/>
          </a:p>
        </p:txBody>
      </p:sp>
    </p:spTree>
    <p:extLst>
      <p:ext uri="{BB962C8B-B14F-4D97-AF65-F5344CB8AC3E}">
        <p14:creationId xmlns:p14="http://schemas.microsoft.com/office/powerpoint/2010/main" val="3905212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a:t>TypeScript</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a:t>Comprendre la syntaxe </a:t>
            </a:r>
            <a:r>
              <a:rPr lang="fr-FR" sz="2800" b="1" dirty="0" err="1" smtClean="0"/>
              <a:t>TypeScript</a:t>
            </a:r>
            <a:endParaRPr lang="fr-FR" sz="2800" b="1" dirty="0" smtClean="0"/>
          </a:p>
          <a:p>
            <a:pPr algn="just">
              <a:lnSpc>
                <a:spcPct val="200000"/>
              </a:lnSpc>
            </a:pPr>
            <a:r>
              <a:rPr lang="fr-FR" sz="2800" dirty="0"/>
              <a:t>Définir les variables, les tableaux, les interfaces et les génériques</a:t>
            </a:r>
          </a:p>
          <a:p>
            <a:pPr algn="just">
              <a:lnSpc>
                <a:spcPct val="200000"/>
              </a:lnSpc>
            </a:pPr>
            <a:r>
              <a:rPr lang="fr-FR" sz="2800" dirty="0"/>
              <a:t>Taper dans les fonctions</a:t>
            </a:r>
          </a:p>
        </p:txBody>
      </p:sp>
    </p:spTree>
    <p:extLst>
      <p:ext uri="{BB962C8B-B14F-4D97-AF65-F5344CB8AC3E}">
        <p14:creationId xmlns:p14="http://schemas.microsoft.com/office/powerpoint/2010/main" val="797736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3"/>
            <a:ext cx="10058400" cy="760844"/>
          </a:xfrm>
        </p:spPr>
        <p:txBody>
          <a:bodyPr/>
          <a:lstStyle/>
          <a:p>
            <a:pPr algn="ctr"/>
            <a:r>
              <a:rPr lang="fr-FR" b="1" dirty="0" err="1" smtClean="0"/>
              <a:t>TypeScript</a:t>
            </a:r>
            <a:r>
              <a:rPr lang="fr-FR" dirty="0" smtClean="0"/>
              <a:t> – Introduction-</a:t>
            </a:r>
            <a:endParaRPr lang="fr-FR" dirty="0"/>
          </a:p>
        </p:txBody>
      </p:sp>
      <p:sp>
        <p:nvSpPr>
          <p:cNvPr id="3" name="Espace réservé du contenu 2"/>
          <p:cNvSpPr>
            <a:spLocks noGrp="1"/>
          </p:cNvSpPr>
          <p:nvPr>
            <p:ph idx="1"/>
          </p:nvPr>
        </p:nvSpPr>
        <p:spPr>
          <a:xfrm>
            <a:off x="756745" y="1245477"/>
            <a:ext cx="10371503" cy="4926723"/>
          </a:xfrm>
        </p:spPr>
        <p:txBody>
          <a:bodyPr>
            <a:noAutofit/>
          </a:bodyPr>
          <a:lstStyle/>
          <a:p>
            <a:pPr algn="just">
              <a:lnSpc>
                <a:spcPct val="150000"/>
              </a:lnSpc>
              <a:buFont typeface="Wingdings" panose="05000000000000000000" pitchFamily="2" charset="2"/>
              <a:buChar char="Ø"/>
            </a:pPr>
            <a:r>
              <a:rPr lang="fr-FR" sz="2400" b="1" dirty="0" err="1"/>
              <a:t>TypeScript</a:t>
            </a:r>
            <a:r>
              <a:rPr lang="fr-FR" sz="2400" dirty="0"/>
              <a:t> est un langage de programmation développé par </a:t>
            </a:r>
            <a:r>
              <a:rPr lang="fr-FR" sz="2400" b="1" dirty="0"/>
              <a:t>Microsoft</a:t>
            </a:r>
            <a:r>
              <a:rPr lang="fr-FR" sz="2400" dirty="0"/>
              <a:t> en 2012. Son ambition principale est d’améliorer la productivité de développement d’applications complexes.</a:t>
            </a:r>
          </a:p>
          <a:p>
            <a:pPr algn="just">
              <a:lnSpc>
                <a:spcPct val="150000"/>
              </a:lnSpc>
              <a:buFont typeface="Wingdings" panose="05000000000000000000" pitchFamily="2" charset="2"/>
              <a:buChar char="Ø"/>
            </a:pPr>
            <a:r>
              <a:rPr lang="fr-FR" sz="2400" dirty="0"/>
              <a:t>C’est un </a:t>
            </a:r>
            <a:r>
              <a:rPr lang="fr-FR" sz="2400" b="1" dirty="0"/>
              <a:t>langage open source</a:t>
            </a:r>
            <a:r>
              <a:rPr lang="fr-FR" sz="2400" dirty="0"/>
              <a:t>, développé comme un sur-ensemble de </a:t>
            </a:r>
            <a:r>
              <a:rPr lang="fr-FR" sz="2400" b="1" dirty="0" err="1"/>
              <a:t>Javascript</a:t>
            </a:r>
            <a:r>
              <a:rPr lang="fr-FR" sz="2400" dirty="0"/>
              <a:t>. </a:t>
            </a:r>
            <a:r>
              <a:rPr lang="fr-FR" sz="2400" dirty="0" smtClean="0"/>
              <a:t>Tout </a:t>
            </a:r>
            <a:r>
              <a:rPr lang="fr-FR" sz="2400" dirty="0"/>
              <a:t>code valide en </a:t>
            </a:r>
            <a:r>
              <a:rPr lang="fr-FR" sz="2400" b="1" dirty="0" err="1"/>
              <a:t>Javascript</a:t>
            </a:r>
            <a:r>
              <a:rPr lang="fr-FR" sz="2400" dirty="0"/>
              <a:t> l’est également en </a:t>
            </a:r>
            <a:r>
              <a:rPr lang="fr-FR" sz="2400" b="1" dirty="0" err="1"/>
              <a:t>TypeScript</a:t>
            </a:r>
            <a:r>
              <a:rPr lang="fr-FR" sz="2400" dirty="0" smtClean="0"/>
              <a:t>.</a:t>
            </a:r>
          </a:p>
          <a:p>
            <a:pPr algn="just">
              <a:lnSpc>
                <a:spcPct val="150000"/>
              </a:lnSpc>
              <a:buFont typeface="Wingdings" panose="05000000000000000000" pitchFamily="2" charset="2"/>
              <a:buChar char="Ø"/>
            </a:pPr>
            <a:r>
              <a:rPr lang="fr-FR" sz="2400" dirty="0"/>
              <a:t>Cependant, le langage introduit des </a:t>
            </a:r>
            <a:r>
              <a:rPr lang="fr-FR" sz="2400" b="1" dirty="0"/>
              <a:t>fonctionnalités optionnelles</a:t>
            </a:r>
            <a:r>
              <a:rPr lang="fr-FR" sz="2400" dirty="0"/>
              <a:t> comme le typage ou la programmation orientée objet. </a:t>
            </a:r>
          </a:p>
          <a:p>
            <a:pPr>
              <a:lnSpc>
                <a:spcPct val="150000"/>
              </a:lnSpc>
              <a:buFont typeface="Wingdings" panose="05000000000000000000" pitchFamily="2" charset="2"/>
              <a:buChar char="ü"/>
            </a:pPr>
            <a:endParaRPr lang="fr-FR" sz="2400" dirty="0"/>
          </a:p>
        </p:txBody>
      </p:sp>
    </p:spTree>
    <p:extLst>
      <p:ext uri="{BB962C8B-B14F-4D97-AF65-F5344CB8AC3E}">
        <p14:creationId xmlns:p14="http://schemas.microsoft.com/office/powerpoint/2010/main" val="16878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149" y="139124"/>
            <a:ext cx="10364451" cy="748644"/>
          </a:xfrm>
        </p:spPr>
        <p:txBody>
          <a:bodyPr>
            <a:normAutofit fontScale="90000"/>
          </a:bodyPr>
          <a:lstStyle/>
          <a:p>
            <a:pPr algn="ctr"/>
            <a:r>
              <a:rPr lang="fr-FR" b="1" dirty="0"/>
              <a:t>Angular avec Type Script</a:t>
            </a:r>
          </a:p>
        </p:txBody>
      </p:sp>
      <p:sp>
        <p:nvSpPr>
          <p:cNvPr id="3" name="Espace réservé du contenu 2"/>
          <p:cNvSpPr>
            <a:spLocks noGrp="1"/>
          </p:cNvSpPr>
          <p:nvPr>
            <p:ph idx="1"/>
          </p:nvPr>
        </p:nvSpPr>
        <p:spPr>
          <a:xfrm>
            <a:off x="2592280" y="887768"/>
            <a:ext cx="8685320" cy="3424107"/>
          </a:xfrm>
        </p:spPr>
        <p:txBody>
          <a:bodyPr/>
          <a:lstStyle/>
          <a:p>
            <a:pPr algn="just">
              <a:lnSpc>
                <a:spcPct val="200000"/>
              </a:lnSpc>
              <a:buFont typeface="Wingdings" panose="05000000000000000000" pitchFamily="2" charset="2"/>
              <a:buChar char="Ø"/>
            </a:pPr>
            <a:r>
              <a:rPr lang="fr-FR" dirty="0" smtClean="0"/>
              <a:t>Pour développer une application </a:t>
            </a:r>
            <a:r>
              <a:rPr lang="fr-FR" b="1" dirty="0" smtClean="0"/>
              <a:t>Angular</a:t>
            </a:r>
            <a:r>
              <a:rPr lang="fr-FR" dirty="0" smtClean="0"/>
              <a:t> il est recommandé d’utiliser </a:t>
            </a:r>
            <a:r>
              <a:rPr lang="fr-FR" b="1" dirty="0" err="1" smtClean="0"/>
              <a:t>TypeScript</a:t>
            </a:r>
            <a:r>
              <a:rPr lang="fr-FR" dirty="0" smtClean="0"/>
              <a:t> qui sera compilé et traduit en JavaScript.</a:t>
            </a:r>
          </a:p>
          <a:p>
            <a:pPr algn="just">
              <a:lnSpc>
                <a:spcPct val="200000"/>
              </a:lnSpc>
              <a:buFont typeface="Wingdings" panose="05000000000000000000" pitchFamily="2" charset="2"/>
              <a:buChar char="Ø"/>
            </a:pPr>
            <a:r>
              <a:rPr lang="fr-FR" b="1" dirty="0" err="1" smtClean="0"/>
              <a:t>TypeScript</a:t>
            </a:r>
            <a:r>
              <a:rPr lang="fr-FR" dirty="0" smtClean="0"/>
              <a:t> est un langage de script structuré et orienté objet qui permet de simplifier le développement d’application </a:t>
            </a:r>
            <a:r>
              <a:rPr lang="fr-FR" b="1" dirty="0" smtClean="0"/>
              <a:t>JavaScript</a:t>
            </a:r>
            <a:r>
              <a:rPr lang="fr-FR" dirty="0" smtClean="0"/>
              <a:t>.</a:t>
            </a:r>
          </a:p>
          <a:p>
            <a:pPr marL="0" indent="0" algn="just">
              <a:lnSpc>
                <a:spcPct val="200000"/>
              </a:lnSpc>
              <a:buNone/>
            </a:pPr>
            <a:endParaRPr lang="fr-FR" dirty="0"/>
          </a:p>
        </p:txBody>
      </p:sp>
      <p:pic>
        <p:nvPicPr>
          <p:cNvPr id="4" name="Image 3"/>
          <p:cNvPicPr>
            <a:picLocks noChangeAspect="1"/>
          </p:cNvPicPr>
          <p:nvPr/>
        </p:nvPicPr>
        <p:blipFill>
          <a:blip r:embed="rId2"/>
          <a:stretch>
            <a:fillRect/>
          </a:stretch>
        </p:blipFill>
        <p:spPr>
          <a:xfrm>
            <a:off x="3399662" y="3910860"/>
            <a:ext cx="5047843" cy="2299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6266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Pour quoi le </a:t>
            </a:r>
            <a:r>
              <a:rPr lang="fr-FR" b="1" dirty="0" err="1" smtClean="0"/>
              <a:t>TypeScript</a:t>
            </a:r>
            <a:endParaRPr lang="fr-FR" b="1" dirty="0"/>
          </a:p>
        </p:txBody>
      </p:sp>
      <p:sp>
        <p:nvSpPr>
          <p:cNvPr id="3" name="Espace réservé du contenu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
            </a:pPr>
            <a:r>
              <a:rPr lang="fr-FR" dirty="0" smtClean="0"/>
              <a:t> </a:t>
            </a:r>
            <a:r>
              <a:rPr lang="fr-FR" dirty="0"/>
              <a:t>Typage statique </a:t>
            </a:r>
            <a:r>
              <a:rPr lang="fr-FR" dirty="0" smtClean="0"/>
              <a:t>optionnel</a:t>
            </a:r>
          </a:p>
          <a:p>
            <a:pPr>
              <a:lnSpc>
                <a:spcPct val="200000"/>
              </a:lnSpc>
              <a:buFont typeface="Wingdings" panose="05000000000000000000" pitchFamily="2" charset="2"/>
              <a:buChar char="§"/>
            </a:pPr>
            <a:r>
              <a:rPr lang="fr-FR" dirty="0"/>
              <a:t> </a:t>
            </a:r>
            <a:r>
              <a:rPr lang="fr-FR" dirty="0" smtClean="0"/>
              <a:t>Lisibilité</a:t>
            </a:r>
          </a:p>
          <a:p>
            <a:pPr>
              <a:lnSpc>
                <a:spcPct val="200000"/>
              </a:lnSpc>
              <a:buFont typeface="Wingdings" panose="05000000000000000000" pitchFamily="2" charset="2"/>
              <a:buChar char="§"/>
            </a:pPr>
            <a:r>
              <a:rPr lang="fr-FR" dirty="0" smtClean="0"/>
              <a:t> Prise </a:t>
            </a:r>
            <a:r>
              <a:rPr lang="fr-FR" dirty="0"/>
              <a:t>en charge </a:t>
            </a:r>
            <a:r>
              <a:rPr lang="fr-FR" dirty="0" smtClean="0"/>
              <a:t>IDE</a:t>
            </a:r>
          </a:p>
          <a:p>
            <a:pPr>
              <a:lnSpc>
                <a:spcPct val="200000"/>
              </a:lnSpc>
              <a:buFont typeface="Wingdings" panose="05000000000000000000" pitchFamily="2" charset="2"/>
              <a:buChar char="§"/>
            </a:pPr>
            <a:r>
              <a:rPr lang="fr-FR" dirty="0"/>
              <a:t> </a:t>
            </a:r>
            <a:r>
              <a:rPr lang="fr-FR" dirty="0" smtClean="0"/>
              <a:t>La </a:t>
            </a:r>
            <a:r>
              <a:rPr lang="fr-FR" dirty="0"/>
              <a:t>puissance de l'orienté </a:t>
            </a:r>
            <a:r>
              <a:rPr lang="fr-FR" dirty="0" smtClean="0"/>
              <a:t>objet.</a:t>
            </a:r>
          </a:p>
          <a:p>
            <a:pPr>
              <a:lnSpc>
                <a:spcPct val="200000"/>
              </a:lnSpc>
              <a:buFont typeface="Wingdings" panose="05000000000000000000" pitchFamily="2" charset="2"/>
              <a:buChar char="§"/>
            </a:pPr>
            <a:r>
              <a:rPr lang="fr-FR" dirty="0"/>
              <a:t> Immense communauté </a:t>
            </a:r>
            <a:r>
              <a:rPr lang="fr-FR" dirty="0" smtClean="0"/>
              <a:t>talentueuse.</a:t>
            </a:r>
          </a:p>
          <a:p>
            <a:pPr>
              <a:lnSpc>
                <a:spcPct val="200000"/>
              </a:lnSpc>
              <a:buFont typeface="Wingdings" panose="05000000000000000000" pitchFamily="2" charset="2"/>
              <a:buChar char="§"/>
            </a:pPr>
            <a:r>
              <a:rPr lang="fr-FR" dirty="0"/>
              <a:t> L</a:t>
            </a:r>
            <a:r>
              <a:rPr lang="fr-FR" dirty="0" smtClean="0"/>
              <a:t>e </a:t>
            </a:r>
            <a:r>
              <a:rPr lang="fr-FR" dirty="0"/>
              <a:t>support intégré des nouvelles version de </a:t>
            </a:r>
            <a:r>
              <a:rPr lang="fr-FR" b="1" dirty="0"/>
              <a:t>l'</a:t>
            </a:r>
            <a:r>
              <a:rPr lang="fr-FR" b="1" dirty="0" err="1"/>
              <a:t>ECMAScript</a:t>
            </a:r>
            <a:r>
              <a:rPr lang="fr-FR" dirty="0"/>
              <a:t>.</a:t>
            </a:r>
            <a:endParaRPr lang="fr-FR" dirty="0" smtClean="0"/>
          </a:p>
          <a:p>
            <a:pPr>
              <a:lnSpc>
                <a:spcPct val="200000"/>
              </a:lnSpc>
              <a:buFont typeface="Wingdings" panose="05000000000000000000" pitchFamily="2" charset="2"/>
              <a:buChar char="§"/>
            </a:pPr>
            <a:endParaRPr lang="fr-FR" dirty="0" smtClean="0"/>
          </a:p>
          <a:p>
            <a:pPr>
              <a:lnSpc>
                <a:spcPct val="200000"/>
              </a:lnSpc>
              <a:buFont typeface="Wingdings" panose="05000000000000000000" pitchFamily="2" charset="2"/>
              <a:buChar char="§"/>
            </a:pPr>
            <a:endParaRPr lang="fr-FR" dirty="0"/>
          </a:p>
        </p:txBody>
      </p:sp>
    </p:spTree>
    <p:extLst>
      <p:ext uri="{BB962C8B-B14F-4D97-AF65-F5344CB8AC3E}">
        <p14:creationId xmlns:p14="http://schemas.microsoft.com/office/powerpoint/2010/main" val="18642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4000" b="1" dirty="0" smtClean="0"/>
              <a:t>Nouvelles fonctionnalités avec </a:t>
            </a:r>
            <a:r>
              <a:rPr lang="fr-FR" sz="4000" b="1" dirty="0"/>
              <a:t>ES6</a:t>
            </a:r>
          </a:p>
        </p:txBody>
      </p:sp>
      <p:sp>
        <p:nvSpPr>
          <p:cNvPr id="3" name="Espace réservé du contenu 2"/>
          <p:cNvSpPr>
            <a:spLocks noGrp="1"/>
          </p:cNvSpPr>
          <p:nvPr>
            <p:ph idx="1"/>
          </p:nvPr>
        </p:nvSpPr>
        <p:spPr/>
        <p:txBody>
          <a:bodyPr>
            <a:noAutofit/>
          </a:bodyPr>
          <a:lstStyle/>
          <a:p>
            <a:pPr marL="457200" indent="-457200">
              <a:buFont typeface="+mj-lt"/>
              <a:buAutoNum type="arabicPeriod"/>
            </a:pPr>
            <a:r>
              <a:rPr lang="fr-FR" sz="2800" b="1" dirty="0" smtClean="0"/>
              <a:t>Déclaration </a:t>
            </a:r>
            <a:r>
              <a:rPr lang="fr-FR" sz="2800" b="1" dirty="0"/>
              <a:t>des variables (let, </a:t>
            </a:r>
            <a:r>
              <a:rPr lang="fr-FR" sz="2800" b="1" dirty="0" err="1"/>
              <a:t>const</a:t>
            </a:r>
            <a:r>
              <a:rPr lang="fr-FR" sz="2800" b="1" dirty="0" smtClean="0"/>
              <a:t>)</a:t>
            </a:r>
          </a:p>
          <a:p>
            <a:pPr marL="457200" indent="-457200">
              <a:buFont typeface="+mj-lt"/>
              <a:buAutoNum type="arabicPeriod"/>
            </a:pPr>
            <a:r>
              <a:rPr lang="fr-FR" sz="2800" b="1" dirty="0" smtClean="0"/>
              <a:t>Fonctions fléchées</a:t>
            </a:r>
          </a:p>
          <a:p>
            <a:pPr marL="457200" indent="-457200">
              <a:buFont typeface="+mj-lt"/>
              <a:buAutoNum type="arabicPeriod"/>
            </a:pPr>
            <a:r>
              <a:rPr lang="fr-FR" sz="2800" b="1" dirty="0" smtClean="0"/>
              <a:t>Template </a:t>
            </a:r>
            <a:r>
              <a:rPr lang="fr-FR" sz="2800" b="1" dirty="0" err="1" smtClean="0"/>
              <a:t>literals</a:t>
            </a:r>
            <a:endParaRPr lang="fr-FR" sz="2800" b="1" dirty="0" smtClean="0"/>
          </a:p>
          <a:p>
            <a:pPr marL="457200" indent="-457200">
              <a:buFont typeface="+mj-lt"/>
              <a:buAutoNum type="arabicPeriod"/>
            </a:pPr>
            <a:r>
              <a:rPr lang="fr-FR" sz="2800" b="1" dirty="0" err="1" smtClean="0"/>
              <a:t>Destructuration</a:t>
            </a:r>
            <a:r>
              <a:rPr lang="fr-FR" sz="2800" b="1" dirty="0" smtClean="0"/>
              <a:t> </a:t>
            </a:r>
            <a:r>
              <a:rPr lang="fr-FR" sz="2800" b="1" dirty="0"/>
              <a:t>des objets et </a:t>
            </a:r>
            <a:r>
              <a:rPr lang="fr-FR" sz="2800" b="1" dirty="0" smtClean="0"/>
              <a:t>tableaux</a:t>
            </a:r>
          </a:p>
          <a:p>
            <a:pPr marL="457200" indent="-457200">
              <a:buFont typeface="+mj-lt"/>
              <a:buAutoNum type="arabicPeriod"/>
            </a:pPr>
            <a:r>
              <a:rPr lang="fr-FR" sz="2800" b="1" dirty="0" smtClean="0"/>
              <a:t>Les </a:t>
            </a:r>
            <a:r>
              <a:rPr lang="fr-FR" sz="2800" b="1" dirty="0"/>
              <a:t>modules ES6 (import/export</a:t>
            </a:r>
            <a:r>
              <a:rPr lang="fr-FR" sz="2800" b="1" dirty="0" smtClean="0"/>
              <a:t>)</a:t>
            </a:r>
          </a:p>
          <a:p>
            <a:pPr marL="457200" indent="-457200">
              <a:buFont typeface="+mj-lt"/>
              <a:buAutoNum type="arabicPeriod"/>
            </a:pPr>
            <a:r>
              <a:rPr lang="fr-FR" sz="2800" b="1" dirty="0" smtClean="0"/>
              <a:t>Les </a:t>
            </a:r>
            <a:r>
              <a:rPr lang="fr-FR" sz="2800" b="1" dirty="0"/>
              <a:t>promesses et </a:t>
            </a:r>
            <a:r>
              <a:rPr lang="fr-FR" sz="2800" b="1" dirty="0" err="1" smtClean="0"/>
              <a:t>async</a:t>
            </a:r>
            <a:r>
              <a:rPr lang="fr-FR" sz="2800" b="1" dirty="0" smtClean="0"/>
              <a:t>/</a:t>
            </a:r>
            <a:r>
              <a:rPr lang="fr-FR" sz="2800" b="1" dirty="0" err="1" smtClean="0"/>
              <a:t>await</a:t>
            </a:r>
            <a:endParaRPr lang="fr-FR" sz="2800" b="1" dirty="0" smtClean="0"/>
          </a:p>
          <a:p>
            <a:pPr marL="457200" indent="-457200">
              <a:buFont typeface="+mj-lt"/>
              <a:buAutoNum type="arabicPeriod"/>
            </a:pPr>
            <a:r>
              <a:rPr lang="fr-FR" sz="2800" b="1" dirty="0" smtClean="0"/>
              <a:t>Les </a:t>
            </a:r>
            <a:r>
              <a:rPr lang="fr-FR" sz="2800" b="1" dirty="0"/>
              <a:t>classes en ES6</a:t>
            </a:r>
          </a:p>
        </p:txBody>
      </p:sp>
    </p:spTree>
    <p:extLst>
      <p:ext uri="{BB962C8B-B14F-4D97-AF65-F5344CB8AC3E}">
        <p14:creationId xmlns:p14="http://schemas.microsoft.com/office/powerpoint/2010/main" val="165349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5400" smtClean="0"/>
              <a:t>Partie 3: Les Composants</a:t>
            </a:r>
            <a:endParaRPr lang="fr-FR" sz="540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504842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Les composants </a:t>
            </a:r>
            <a:r>
              <a:rPr lang="fr-FR" dirty="0" err="1" smtClean="0"/>
              <a:t>Angular</a:t>
            </a:r>
            <a:endParaRPr lang="fr-FR" dirty="0"/>
          </a:p>
        </p:txBody>
      </p:sp>
      <p:sp>
        <p:nvSpPr>
          <p:cNvPr id="3" name="Espace réservé du contenu 2"/>
          <p:cNvSpPr>
            <a:spLocks noGrp="1"/>
          </p:cNvSpPr>
          <p:nvPr>
            <p:ph idx="1"/>
          </p:nvPr>
        </p:nvSpPr>
        <p:spPr/>
        <p:txBody>
          <a:bodyPr>
            <a:normAutofit/>
          </a:bodyPr>
          <a:lstStyle/>
          <a:p>
            <a:pPr>
              <a:lnSpc>
                <a:spcPct val="200000"/>
              </a:lnSpc>
            </a:pPr>
            <a:r>
              <a:rPr lang="fr-FR" sz="2800" dirty="0"/>
              <a:t>Anatomie d'un composant </a:t>
            </a:r>
            <a:r>
              <a:rPr lang="fr-FR" sz="2800" dirty="0" err="1"/>
              <a:t>Angular</a:t>
            </a:r>
            <a:endParaRPr lang="fr-FR" sz="2800" dirty="0"/>
          </a:p>
          <a:p>
            <a:pPr>
              <a:lnSpc>
                <a:spcPct val="200000"/>
              </a:lnSpc>
            </a:pPr>
            <a:r>
              <a:rPr lang="fr-FR" sz="2800" dirty="0" smtClean="0"/>
              <a:t>Création </a:t>
            </a:r>
            <a:r>
              <a:rPr lang="fr-FR" sz="2800" dirty="0"/>
              <a:t>et utilisation de composants</a:t>
            </a:r>
          </a:p>
          <a:p>
            <a:pPr>
              <a:lnSpc>
                <a:spcPct val="200000"/>
              </a:lnSpc>
            </a:pPr>
            <a:r>
              <a:rPr lang="fr-FR" sz="2800" dirty="0" smtClean="0"/>
              <a:t>Communication </a:t>
            </a:r>
            <a:r>
              <a:rPr lang="fr-FR" sz="2800" dirty="0"/>
              <a:t>entre composants</a:t>
            </a:r>
          </a:p>
          <a:p>
            <a:pPr>
              <a:lnSpc>
                <a:spcPct val="200000"/>
              </a:lnSpc>
            </a:pPr>
            <a:r>
              <a:rPr lang="fr-FR" sz="2800" dirty="0" smtClean="0"/>
              <a:t>Mise </a:t>
            </a:r>
            <a:r>
              <a:rPr lang="fr-FR" sz="2800" dirty="0"/>
              <a:t>en œuvre des crochets de cycle de vie des composants</a:t>
            </a:r>
          </a:p>
          <a:p>
            <a:pPr>
              <a:lnSpc>
                <a:spcPct val="200000"/>
              </a:lnSpc>
            </a:pPr>
            <a:endParaRPr lang="fr-FR" sz="2800" dirty="0"/>
          </a:p>
        </p:txBody>
      </p:sp>
    </p:spTree>
    <p:extLst>
      <p:ext uri="{BB962C8B-B14F-4D97-AF65-F5344CB8AC3E}">
        <p14:creationId xmlns:p14="http://schemas.microsoft.com/office/powerpoint/2010/main" val="34382642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Notion de Composant </a:t>
            </a:r>
            <a:endParaRPr lang="fr-FR" dirty="0"/>
          </a:p>
        </p:txBody>
      </p:sp>
      <p:sp>
        <p:nvSpPr>
          <p:cNvPr id="3" name="Espace réservé du contenu 2"/>
          <p:cNvSpPr>
            <a:spLocks noGrp="1"/>
          </p:cNvSpPr>
          <p:nvPr>
            <p:ph idx="1"/>
          </p:nvPr>
        </p:nvSpPr>
        <p:spPr>
          <a:xfrm>
            <a:off x="881666" y="1677727"/>
            <a:ext cx="10434764" cy="4375385"/>
          </a:xfrm>
        </p:spPr>
        <p:txBody>
          <a:bodyPr>
            <a:normAutofit fontScale="92500" lnSpcReduction="20000"/>
          </a:bodyPr>
          <a:lstStyle/>
          <a:p>
            <a:pPr>
              <a:lnSpc>
                <a:spcPct val="150000"/>
              </a:lnSpc>
            </a:pPr>
            <a:r>
              <a:rPr lang="fr-FR" sz="2800" dirty="0"/>
              <a:t>Un composant </a:t>
            </a:r>
            <a:r>
              <a:rPr lang="fr-FR" sz="2800" b="1" dirty="0"/>
              <a:t>Angular</a:t>
            </a:r>
            <a:r>
              <a:rPr lang="fr-FR" sz="2800" dirty="0"/>
              <a:t> est un </a:t>
            </a:r>
            <a:r>
              <a:rPr lang="fr-FR" sz="2800" b="1" dirty="0"/>
              <a:t>bout d’interface</a:t>
            </a:r>
            <a:r>
              <a:rPr lang="fr-FR" sz="2800" dirty="0"/>
              <a:t> de votre application.</a:t>
            </a:r>
          </a:p>
          <a:p>
            <a:pPr>
              <a:lnSpc>
                <a:spcPct val="150000"/>
              </a:lnSpc>
            </a:pPr>
            <a:r>
              <a:rPr lang="fr-FR" sz="2800" dirty="0"/>
              <a:t>Un composant peut contenir :</a:t>
            </a:r>
          </a:p>
          <a:p>
            <a:pPr lvl="1">
              <a:lnSpc>
                <a:spcPct val="150000"/>
              </a:lnSpc>
            </a:pPr>
            <a:r>
              <a:rPr lang="fr-FR" sz="2400" dirty="0"/>
              <a:t>Un bouton</a:t>
            </a:r>
          </a:p>
          <a:p>
            <a:pPr lvl="1">
              <a:lnSpc>
                <a:spcPct val="150000"/>
              </a:lnSpc>
            </a:pPr>
            <a:r>
              <a:rPr lang="fr-FR" sz="2400" dirty="0"/>
              <a:t>Une image</a:t>
            </a:r>
          </a:p>
          <a:p>
            <a:pPr lvl="1">
              <a:lnSpc>
                <a:spcPct val="150000"/>
              </a:lnSpc>
            </a:pPr>
            <a:r>
              <a:rPr lang="fr-FR" sz="2400" dirty="0"/>
              <a:t>Un menu de navigation</a:t>
            </a:r>
          </a:p>
          <a:p>
            <a:pPr lvl="1">
              <a:lnSpc>
                <a:spcPct val="150000"/>
              </a:lnSpc>
            </a:pPr>
            <a:r>
              <a:rPr lang="fr-FR" sz="2400" dirty="0"/>
              <a:t>Une page entière</a:t>
            </a:r>
          </a:p>
          <a:p>
            <a:pPr lvl="1">
              <a:lnSpc>
                <a:spcPct val="150000"/>
              </a:lnSpc>
            </a:pPr>
            <a:r>
              <a:rPr lang="fr-FR" sz="2400" dirty="0"/>
              <a:t>…</a:t>
            </a:r>
          </a:p>
          <a:p>
            <a:pPr>
              <a:lnSpc>
                <a:spcPct val="150000"/>
              </a:lnSpc>
            </a:pPr>
            <a:endParaRPr lang="fr-FR" sz="2800" dirty="0"/>
          </a:p>
        </p:txBody>
      </p:sp>
    </p:spTree>
    <p:extLst>
      <p:ext uri="{BB962C8B-B14F-4D97-AF65-F5344CB8AC3E}">
        <p14:creationId xmlns:p14="http://schemas.microsoft.com/office/powerpoint/2010/main" val="33796064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3595" y="0"/>
            <a:ext cx="10058400" cy="1609344"/>
          </a:xfrm>
        </p:spPr>
        <p:txBody>
          <a:bodyPr/>
          <a:lstStyle/>
          <a:p>
            <a:pPr algn="ctr"/>
            <a:r>
              <a:rPr lang="fr-FR" dirty="0" smtClean="0"/>
              <a:t>Composant Angular</a:t>
            </a:r>
            <a:endParaRPr lang="fr-FR" dirty="0"/>
          </a:p>
        </p:txBody>
      </p:sp>
      <p:sp>
        <p:nvSpPr>
          <p:cNvPr id="3" name="Espace réservé du contenu 2"/>
          <p:cNvSpPr>
            <a:spLocks noGrp="1"/>
          </p:cNvSpPr>
          <p:nvPr>
            <p:ph idx="1"/>
          </p:nvPr>
        </p:nvSpPr>
        <p:spPr>
          <a:xfrm>
            <a:off x="740978" y="1313283"/>
            <a:ext cx="10763633" cy="4625266"/>
          </a:xfrm>
        </p:spPr>
        <p:txBody>
          <a:bodyPr>
            <a:noAutofit/>
          </a:bodyPr>
          <a:lstStyle/>
          <a:p>
            <a:pPr marL="0" indent="0" algn="just">
              <a:lnSpc>
                <a:spcPct val="150000"/>
              </a:lnSpc>
              <a:buNone/>
            </a:pPr>
            <a:r>
              <a:rPr lang="fr-FR" sz="2400" dirty="0"/>
              <a:t>Un composant </a:t>
            </a:r>
            <a:r>
              <a:rPr lang="fr-FR" sz="2400" b="1" dirty="0"/>
              <a:t>Angular</a:t>
            </a:r>
            <a:r>
              <a:rPr lang="fr-FR" sz="2400" dirty="0"/>
              <a:t> est constitué de deux parties :</a:t>
            </a:r>
          </a:p>
          <a:p>
            <a:pPr algn="just">
              <a:lnSpc>
                <a:spcPct val="150000"/>
              </a:lnSpc>
            </a:pPr>
            <a:r>
              <a:rPr lang="fr-FR" sz="2400" dirty="0"/>
              <a:t>La </a:t>
            </a:r>
            <a:r>
              <a:rPr lang="fr-FR" sz="2400" b="1" dirty="0"/>
              <a:t>classe</a:t>
            </a:r>
            <a:r>
              <a:rPr lang="fr-FR" sz="2400" dirty="0"/>
              <a:t>. C’est là qu’on trouve les données à afficher et la logique applicative.</a:t>
            </a:r>
          </a:p>
          <a:p>
            <a:pPr algn="just">
              <a:lnSpc>
                <a:spcPct val="150000"/>
              </a:lnSpc>
            </a:pPr>
            <a:r>
              <a:rPr lang="fr-FR" sz="2400" dirty="0"/>
              <a:t>Le </a:t>
            </a:r>
            <a:r>
              <a:rPr lang="fr-FR" sz="2400" b="1" dirty="0" smtClean="0"/>
              <a:t>Template</a:t>
            </a:r>
            <a:r>
              <a:rPr lang="fr-FR" sz="2400" dirty="0" smtClean="0"/>
              <a:t>. </a:t>
            </a:r>
            <a:r>
              <a:rPr lang="fr-FR" sz="2400" dirty="0"/>
              <a:t>C’est la partie du composant qui sera affichée à l’utilisateur.</a:t>
            </a:r>
          </a:p>
          <a:p>
            <a:pPr marL="0" indent="0" algn="just">
              <a:lnSpc>
                <a:spcPct val="150000"/>
              </a:lnSpc>
              <a:buNone/>
            </a:pPr>
            <a:r>
              <a:rPr lang="fr-FR" sz="2400" dirty="0"/>
              <a:t>Pour faire une analogie avec le pattern MVC (</a:t>
            </a:r>
            <a:r>
              <a:rPr lang="fr-FR" sz="2400" i="1" dirty="0"/>
              <a:t>Model-</a:t>
            </a:r>
            <a:r>
              <a:rPr lang="fr-FR" sz="2400" i="1" dirty="0" err="1"/>
              <a:t>View</a:t>
            </a:r>
            <a:r>
              <a:rPr lang="fr-FR" sz="2400" i="1" dirty="0"/>
              <a:t>-Controller</a:t>
            </a:r>
            <a:r>
              <a:rPr lang="fr-FR" sz="2400" dirty="0"/>
              <a:t>), on pourrait dire :</a:t>
            </a:r>
          </a:p>
          <a:p>
            <a:pPr algn="just">
              <a:lnSpc>
                <a:spcPct val="150000"/>
              </a:lnSpc>
            </a:pPr>
            <a:r>
              <a:rPr lang="fr-FR" sz="2400" dirty="0"/>
              <a:t>Classe ≈ </a:t>
            </a:r>
            <a:r>
              <a:rPr lang="fr-FR" sz="2400" b="1" dirty="0"/>
              <a:t>Contrôleur</a:t>
            </a:r>
            <a:r>
              <a:rPr lang="fr-FR" sz="2400" dirty="0"/>
              <a:t>.</a:t>
            </a:r>
          </a:p>
          <a:p>
            <a:pPr algn="just">
              <a:lnSpc>
                <a:spcPct val="150000"/>
              </a:lnSpc>
            </a:pPr>
            <a:r>
              <a:rPr lang="fr-FR" sz="2400" dirty="0"/>
              <a:t>Template ≈ </a:t>
            </a:r>
            <a:r>
              <a:rPr lang="fr-FR" sz="2400" b="1" dirty="0"/>
              <a:t>Vue</a:t>
            </a:r>
            <a:r>
              <a:rPr lang="fr-FR" sz="2400" dirty="0"/>
              <a:t>.</a:t>
            </a:r>
          </a:p>
          <a:p>
            <a:pPr algn="just">
              <a:lnSpc>
                <a:spcPct val="150000"/>
              </a:lnSpc>
            </a:pPr>
            <a:endParaRPr lang="fr-FR" sz="2400" dirty="0"/>
          </a:p>
        </p:txBody>
      </p:sp>
    </p:spTree>
    <p:extLst>
      <p:ext uri="{BB962C8B-B14F-4D97-AF65-F5344CB8AC3E}">
        <p14:creationId xmlns:p14="http://schemas.microsoft.com/office/powerpoint/2010/main" val="2636538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Introduction</a:t>
            </a:r>
            <a:endParaRPr lang="fr-FR" dirty="0"/>
          </a:p>
        </p:txBody>
      </p:sp>
      <p:pic>
        <p:nvPicPr>
          <p:cNvPr id="5" name="Image 4"/>
          <p:cNvPicPr>
            <a:picLocks noChangeAspect="1"/>
          </p:cNvPicPr>
          <p:nvPr/>
        </p:nvPicPr>
        <p:blipFill>
          <a:blip r:embed="rId2"/>
          <a:stretch>
            <a:fillRect/>
          </a:stretch>
        </p:blipFill>
        <p:spPr>
          <a:xfrm>
            <a:off x="2252262" y="2093976"/>
            <a:ext cx="7693572" cy="3724603"/>
          </a:xfrm>
          <a:prstGeom prst="rect">
            <a:avLst/>
          </a:prstGeom>
        </p:spPr>
      </p:pic>
    </p:spTree>
    <p:extLst>
      <p:ext uri="{BB962C8B-B14F-4D97-AF65-F5344CB8AC3E}">
        <p14:creationId xmlns:p14="http://schemas.microsoft.com/office/powerpoint/2010/main" val="1169141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29052" y="242426"/>
            <a:ext cx="7240628" cy="869097"/>
          </a:xfrm>
        </p:spPr>
        <p:txBody>
          <a:bodyPr/>
          <a:lstStyle/>
          <a:p>
            <a:pPr algn="ctr"/>
            <a:r>
              <a:rPr lang="fr-FR" dirty="0"/>
              <a:t>C</a:t>
            </a:r>
            <a:r>
              <a:rPr lang="fr-FR" dirty="0" smtClean="0"/>
              <a:t>omponents</a:t>
            </a:r>
            <a:endParaRPr lang="fr-FR" dirty="0"/>
          </a:p>
        </p:txBody>
      </p:sp>
      <p:pic>
        <p:nvPicPr>
          <p:cNvPr id="4" name="Image 3"/>
          <p:cNvPicPr>
            <a:picLocks noChangeAspect="1"/>
          </p:cNvPicPr>
          <p:nvPr/>
        </p:nvPicPr>
        <p:blipFill>
          <a:blip r:embed="rId2"/>
          <a:stretch>
            <a:fillRect/>
          </a:stretch>
        </p:blipFill>
        <p:spPr>
          <a:xfrm>
            <a:off x="993227" y="1111523"/>
            <a:ext cx="9610659" cy="5005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8376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Exemple </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128345" y="2093976"/>
            <a:ext cx="8481848" cy="3991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9276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00853"/>
            <a:ext cx="10058400" cy="823906"/>
          </a:xfrm>
        </p:spPr>
        <p:txBody>
          <a:bodyPr>
            <a:normAutofit/>
          </a:bodyPr>
          <a:lstStyle/>
          <a:p>
            <a:pPr algn="ctr"/>
            <a:r>
              <a:rPr lang="fr-FR" sz="3600" dirty="0"/>
              <a:t>Création </a:t>
            </a:r>
            <a:r>
              <a:rPr lang="fr-FR" sz="3600" dirty="0" smtClean="0"/>
              <a:t>de composants</a:t>
            </a:r>
            <a:endParaRPr lang="fr-FR" sz="3600" dirty="0"/>
          </a:p>
        </p:txBody>
      </p:sp>
      <p:sp>
        <p:nvSpPr>
          <p:cNvPr id="3" name="Espace réservé du contenu 2"/>
          <p:cNvSpPr>
            <a:spLocks noGrp="1"/>
          </p:cNvSpPr>
          <p:nvPr>
            <p:ph idx="1"/>
          </p:nvPr>
        </p:nvSpPr>
        <p:spPr>
          <a:xfrm>
            <a:off x="1069848" y="1387366"/>
            <a:ext cx="10058400" cy="4784834"/>
          </a:xfrm>
        </p:spPr>
        <p:txBody>
          <a:bodyPr>
            <a:noAutofit/>
          </a:bodyPr>
          <a:lstStyle/>
          <a:p>
            <a:pPr algn="just">
              <a:lnSpc>
                <a:spcPct val="150000"/>
              </a:lnSpc>
            </a:pPr>
            <a:r>
              <a:rPr lang="fr-FR" sz="2400" dirty="0"/>
              <a:t>Un composant </a:t>
            </a:r>
            <a:r>
              <a:rPr lang="fr-FR" sz="2400" dirty="0" err="1"/>
              <a:t>Angular</a:t>
            </a:r>
            <a:r>
              <a:rPr lang="fr-FR" sz="2400" dirty="0"/>
              <a:t> peut être généré manuellement ou à l’aide de l’outil de ligne de commande </a:t>
            </a:r>
            <a:r>
              <a:rPr lang="fr-FR" sz="2400" dirty="0" err="1"/>
              <a:t>Angular</a:t>
            </a:r>
            <a:r>
              <a:rPr lang="fr-FR" sz="2400" dirty="0"/>
              <a:t> CLI </a:t>
            </a:r>
            <a:r>
              <a:rPr lang="fr-FR" sz="2400" dirty="0" smtClean="0"/>
              <a:t>:</a:t>
            </a:r>
          </a:p>
          <a:p>
            <a:pPr algn="just">
              <a:lnSpc>
                <a:spcPct val="150000"/>
              </a:lnSpc>
            </a:pPr>
            <a:endParaRPr lang="fr-FR" sz="2400" dirty="0"/>
          </a:p>
          <a:p>
            <a:pPr algn="just">
              <a:lnSpc>
                <a:spcPct val="150000"/>
              </a:lnSpc>
            </a:pPr>
            <a:r>
              <a:rPr lang="fr-FR" sz="2400" dirty="0" smtClean="0"/>
              <a:t>Cette </a:t>
            </a:r>
            <a:r>
              <a:rPr lang="fr-FR" sz="2400" dirty="0"/>
              <a:t>commande crée plusieurs fichiers :</a:t>
            </a:r>
          </a:p>
          <a:p>
            <a:pPr lvl="1" algn="just">
              <a:lnSpc>
                <a:spcPct val="150000"/>
              </a:lnSpc>
            </a:pPr>
            <a:r>
              <a:rPr lang="fr-FR" sz="2000" b="1" dirty="0"/>
              <a:t>nom-du-</a:t>
            </a:r>
            <a:r>
              <a:rPr lang="fr-FR" sz="2000" b="1" dirty="0" err="1"/>
              <a:t>composant.component.ts</a:t>
            </a:r>
            <a:r>
              <a:rPr lang="fr-FR" sz="2000" dirty="0"/>
              <a:t> : Contient la classe du composant</a:t>
            </a:r>
            <a:r>
              <a:rPr lang="fr-FR" sz="2000" dirty="0" smtClean="0"/>
              <a:t>.</a:t>
            </a:r>
          </a:p>
          <a:p>
            <a:pPr lvl="1" algn="just">
              <a:lnSpc>
                <a:spcPct val="150000"/>
              </a:lnSpc>
            </a:pPr>
            <a:r>
              <a:rPr lang="fr-FR" sz="2000" b="1" dirty="0" smtClean="0"/>
              <a:t>nom-du-composant.component.html</a:t>
            </a:r>
            <a:r>
              <a:rPr lang="fr-FR" sz="2000" dirty="0" smtClean="0"/>
              <a:t> </a:t>
            </a:r>
            <a:r>
              <a:rPr lang="fr-FR" sz="2000" dirty="0"/>
              <a:t>: Définit la structure de la vue</a:t>
            </a:r>
            <a:r>
              <a:rPr lang="fr-FR" sz="2000" dirty="0" smtClean="0"/>
              <a:t>.</a:t>
            </a:r>
          </a:p>
          <a:p>
            <a:pPr lvl="1" algn="just">
              <a:lnSpc>
                <a:spcPct val="150000"/>
              </a:lnSpc>
            </a:pPr>
            <a:r>
              <a:rPr lang="fr-FR" sz="2000" b="1" dirty="0" smtClean="0"/>
              <a:t>nom-du-composant.component.css</a:t>
            </a:r>
            <a:r>
              <a:rPr lang="fr-FR" sz="2000" dirty="0" smtClean="0"/>
              <a:t> </a:t>
            </a:r>
            <a:r>
              <a:rPr lang="fr-FR" sz="2000" dirty="0"/>
              <a:t>: Contient les styles propres au composant</a:t>
            </a:r>
            <a:r>
              <a:rPr lang="fr-FR" sz="2000" dirty="0" smtClean="0"/>
              <a:t>.</a:t>
            </a:r>
          </a:p>
          <a:p>
            <a:pPr lvl="1" algn="just">
              <a:lnSpc>
                <a:spcPct val="150000"/>
              </a:lnSpc>
            </a:pPr>
            <a:r>
              <a:rPr lang="fr-FR" sz="2000" b="1" dirty="0" smtClean="0"/>
              <a:t>nom-du-</a:t>
            </a:r>
            <a:r>
              <a:rPr lang="fr-FR" sz="2000" b="1" dirty="0" err="1" smtClean="0"/>
              <a:t>composant.component.spec.ts</a:t>
            </a:r>
            <a:r>
              <a:rPr lang="fr-FR" sz="2000" b="1" dirty="0" smtClean="0"/>
              <a:t> </a:t>
            </a:r>
            <a:r>
              <a:rPr lang="fr-FR" sz="2000" dirty="0"/>
              <a:t>: Fichier de tests unitaires.</a:t>
            </a:r>
          </a:p>
          <a:p>
            <a:pPr algn="just">
              <a:lnSpc>
                <a:spcPct val="150000"/>
              </a:lnSpc>
            </a:pPr>
            <a:endParaRPr lang="fr-FR" sz="2400" b="1" dirty="0"/>
          </a:p>
          <a:p>
            <a:pPr algn="just">
              <a:lnSpc>
                <a:spcPct val="150000"/>
              </a:lnSpc>
            </a:pPr>
            <a:endParaRPr lang="fr-FR" sz="2400"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851510" y="2641216"/>
            <a:ext cx="5995166" cy="827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2056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Utilisation d’un </a:t>
            </a:r>
            <a:r>
              <a:rPr lang="fr-FR" dirty="0" smtClean="0"/>
              <a:t>composant</a:t>
            </a:r>
            <a:endParaRPr lang="fr-FR" dirty="0"/>
          </a:p>
        </p:txBody>
      </p:sp>
      <p:sp>
        <p:nvSpPr>
          <p:cNvPr id="3" name="Espace réservé du contenu 2"/>
          <p:cNvSpPr>
            <a:spLocks noGrp="1"/>
          </p:cNvSpPr>
          <p:nvPr>
            <p:ph idx="1"/>
          </p:nvPr>
        </p:nvSpPr>
        <p:spPr/>
        <p:txBody>
          <a:bodyPr/>
          <a:lstStyle/>
          <a:p>
            <a:r>
              <a:rPr lang="fr-FR" dirty="0"/>
              <a:t>Un composant est utilisé en l'intégrant dans un autre composant via son sélecteur :</a:t>
            </a:r>
          </a:p>
          <a:p>
            <a:endParaRPr lang="fr-FR"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3090041" y="3271837"/>
            <a:ext cx="5186856" cy="622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7846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Communication entre </a:t>
            </a:r>
            <a:r>
              <a:rPr lang="fr-FR" sz="4000" dirty="0" smtClean="0"/>
              <a:t>composants</a:t>
            </a:r>
            <a:endParaRPr lang="fr-FR" sz="4000" dirty="0"/>
          </a:p>
        </p:txBody>
      </p:sp>
      <p:sp>
        <p:nvSpPr>
          <p:cNvPr id="3" name="Espace réservé du contenu 2"/>
          <p:cNvSpPr>
            <a:spLocks noGrp="1"/>
          </p:cNvSpPr>
          <p:nvPr>
            <p:ph idx="1"/>
          </p:nvPr>
        </p:nvSpPr>
        <p:spPr/>
        <p:txBody>
          <a:bodyPr>
            <a:normAutofit/>
          </a:bodyPr>
          <a:lstStyle/>
          <a:p>
            <a:pPr algn="just">
              <a:lnSpc>
                <a:spcPct val="200000"/>
              </a:lnSpc>
            </a:pPr>
            <a:r>
              <a:rPr lang="fr-FR" sz="2400" dirty="0" err="1"/>
              <a:t>Angular</a:t>
            </a:r>
            <a:r>
              <a:rPr lang="fr-FR" sz="2400" dirty="0"/>
              <a:t> offre plusieurs mécanismes pour permettre la communication entre les composants.</a:t>
            </a:r>
          </a:p>
          <a:p>
            <a:pPr lvl="1" algn="just">
              <a:lnSpc>
                <a:spcPct val="200000"/>
              </a:lnSpc>
            </a:pPr>
            <a:r>
              <a:rPr lang="fr-FR" sz="2000" b="1" dirty="0"/>
              <a:t>Communication parent → enfant (Input)</a:t>
            </a:r>
          </a:p>
          <a:p>
            <a:pPr lvl="1" algn="just">
              <a:lnSpc>
                <a:spcPct val="200000"/>
              </a:lnSpc>
            </a:pPr>
            <a:r>
              <a:rPr lang="fr-FR" sz="2000" b="1" dirty="0" smtClean="0"/>
              <a:t>Communication </a:t>
            </a:r>
            <a:r>
              <a:rPr lang="fr-FR" sz="2000" b="1" dirty="0"/>
              <a:t>enfant → parent (Output)</a:t>
            </a:r>
          </a:p>
          <a:p>
            <a:pPr lvl="1" algn="just">
              <a:lnSpc>
                <a:spcPct val="200000"/>
              </a:lnSpc>
            </a:pPr>
            <a:endParaRPr lang="fr-FR" sz="2000" dirty="0"/>
          </a:p>
        </p:txBody>
      </p:sp>
    </p:spTree>
    <p:extLst>
      <p:ext uri="{BB962C8B-B14F-4D97-AF65-F5344CB8AC3E}">
        <p14:creationId xmlns:p14="http://schemas.microsoft.com/office/powerpoint/2010/main" val="2970158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ctr"/>
            <a:r>
              <a:rPr lang="fr-FR" sz="2400" dirty="0"/>
              <a:t>Mise en œuvre des crochets de cycle de vie des composants</a:t>
            </a:r>
            <a:br>
              <a:rPr lang="fr-FR" sz="2400" dirty="0"/>
            </a:br>
            <a:endParaRPr lang="fr-FR" sz="2400" dirty="0"/>
          </a:p>
        </p:txBody>
      </p:sp>
      <p:sp>
        <p:nvSpPr>
          <p:cNvPr id="3" name="Espace réservé du contenu 2"/>
          <p:cNvSpPr>
            <a:spLocks noGrp="1"/>
          </p:cNvSpPr>
          <p:nvPr>
            <p:ph idx="1"/>
          </p:nvPr>
        </p:nvSpPr>
        <p:spPr>
          <a:xfrm>
            <a:off x="1069848" y="1743035"/>
            <a:ext cx="10058400" cy="4050792"/>
          </a:xfrm>
        </p:spPr>
        <p:txBody>
          <a:bodyPr/>
          <a:lstStyle/>
          <a:p>
            <a:pPr algn="just">
              <a:lnSpc>
                <a:spcPct val="150000"/>
              </a:lnSpc>
            </a:pPr>
            <a:r>
              <a:rPr lang="fr-FR" b="1" dirty="0" err="1"/>
              <a:t>Angular</a:t>
            </a:r>
            <a:r>
              <a:rPr lang="fr-FR" dirty="0"/>
              <a:t> fournit plusieurs méthodes appelées </a:t>
            </a:r>
            <a:r>
              <a:rPr lang="fr-FR" b="1" dirty="0"/>
              <a:t>crochets de cycle de vie</a:t>
            </a:r>
            <a:r>
              <a:rPr lang="fr-FR" dirty="0"/>
              <a:t> permettant d'exécuter du code à des moments spécifiques du cycle de vie d'un composant.</a:t>
            </a:r>
          </a:p>
          <a:p>
            <a:pPr algn="just">
              <a:lnSpc>
                <a:spcPct val="150000"/>
              </a:lnSpc>
            </a:pPr>
            <a:endParaRPr lang="fr-FR" dirty="0"/>
          </a:p>
        </p:txBody>
      </p:sp>
      <p:pic>
        <p:nvPicPr>
          <p:cNvPr id="4" name="Image 3"/>
          <p:cNvPicPr>
            <a:picLocks noChangeAspect="1"/>
          </p:cNvPicPr>
          <p:nvPr/>
        </p:nvPicPr>
        <p:blipFill>
          <a:blip r:embed="rId2"/>
          <a:stretch>
            <a:fillRect/>
          </a:stretch>
        </p:blipFill>
        <p:spPr>
          <a:xfrm>
            <a:off x="1755648" y="2832847"/>
            <a:ext cx="8686800" cy="3284175"/>
          </a:xfrm>
          <a:prstGeom prst="rect">
            <a:avLst/>
          </a:prstGeom>
        </p:spPr>
      </p:pic>
    </p:spTree>
    <p:extLst>
      <p:ext uri="{BB962C8B-B14F-4D97-AF65-F5344CB8AC3E}">
        <p14:creationId xmlns:p14="http://schemas.microsoft.com/office/powerpoint/2010/main" val="1666234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2800" dirty="0"/>
              <a:t>Exemple d'utilisation de </a:t>
            </a:r>
            <a:r>
              <a:rPr lang="fr-FR" sz="2800" dirty="0" err="1"/>
              <a:t>ngOnInit</a:t>
            </a:r>
            <a:r>
              <a:rPr lang="fr-FR" sz="2800" dirty="0"/>
              <a:t> et </a:t>
            </a:r>
            <a:r>
              <a:rPr lang="fr-FR" sz="2800" dirty="0" err="1"/>
              <a:t>ngOnDestroy</a:t>
            </a:r>
            <a:endParaRPr lang="fr-FR" sz="2800" dirty="0"/>
          </a:p>
        </p:txBody>
      </p:sp>
      <p:pic>
        <p:nvPicPr>
          <p:cNvPr id="5" name="Espace réservé du contenu 4"/>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781503" y="2093975"/>
            <a:ext cx="8387256" cy="4338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0578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3142" y="144713"/>
            <a:ext cx="10058400" cy="780197"/>
          </a:xfrm>
        </p:spPr>
        <p:txBody>
          <a:bodyPr/>
          <a:lstStyle/>
          <a:p>
            <a:pPr algn="ctr"/>
            <a:r>
              <a:rPr lang="fr-FR" dirty="0" smtClean="0"/>
              <a:t>Data Binding</a:t>
            </a:r>
            <a:endParaRPr lang="fr-FR" dirty="0"/>
          </a:p>
        </p:txBody>
      </p:sp>
      <p:pic>
        <p:nvPicPr>
          <p:cNvPr id="4" name="Image 3"/>
          <p:cNvPicPr>
            <a:picLocks noChangeAspect="1"/>
          </p:cNvPicPr>
          <p:nvPr/>
        </p:nvPicPr>
        <p:blipFill>
          <a:blip r:embed="rId2"/>
          <a:stretch>
            <a:fillRect/>
          </a:stretch>
        </p:blipFill>
        <p:spPr>
          <a:xfrm>
            <a:off x="953248" y="1066800"/>
            <a:ext cx="10058400" cy="5029200"/>
          </a:xfrm>
          <a:prstGeom prst="rect">
            <a:avLst/>
          </a:prstGeom>
        </p:spPr>
      </p:pic>
    </p:spTree>
    <p:extLst>
      <p:ext uri="{BB962C8B-B14F-4D97-AF65-F5344CB8AC3E}">
        <p14:creationId xmlns:p14="http://schemas.microsoft.com/office/powerpoint/2010/main" val="35236733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smtClean="0"/>
              <a:t>Mise à jour </a:t>
            </a:r>
            <a:r>
              <a:rPr lang="fr-FR" sz="3200" dirty="0"/>
              <a:t>du fichier </a:t>
            </a:r>
            <a:r>
              <a:rPr lang="fr-FR" sz="3200" b="1" dirty="0" err="1"/>
              <a:t>meteo.component.ts</a:t>
            </a:r>
            <a:endParaRPr lang="fr-FR" sz="3200" b="1" dirty="0"/>
          </a:p>
        </p:txBody>
      </p:sp>
      <p:pic>
        <p:nvPicPr>
          <p:cNvPr id="4" name="Image 3"/>
          <p:cNvPicPr>
            <a:picLocks noChangeAspect="1"/>
          </p:cNvPicPr>
          <p:nvPr/>
        </p:nvPicPr>
        <p:blipFill>
          <a:blip r:embed="rId2"/>
          <a:stretch>
            <a:fillRect/>
          </a:stretch>
        </p:blipFill>
        <p:spPr>
          <a:xfrm>
            <a:off x="1640991" y="1721595"/>
            <a:ext cx="8607295" cy="4251325"/>
          </a:xfrm>
          <a:prstGeom prst="rect">
            <a:avLst/>
          </a:prstGeom>
        </p:spPr>
      </p:pic>
    </p:spTree>
    <p:extLst>
      <p:ext uri="{BB962C8B-B14F-4D97-AF65-F5344CB8AC3E}">
        <p14:creationId xmlns:p14="http://schemas.microsoft.com/office/powerpoint/2010/main" val="3652107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de la Template du composant</a:t>
            </a:r>
            <a:endParaRPr lang="fr-FR" dirty="0"/>
          </a:p>
        </p:txBody>
      </p:sp>
      <p:pic>
        <p:nvPicPr>
          <p:cNvPr id="4" name="Image 3"/>
          <p:cNvPicPr>
            <a:picLocks noChangeAspect="1"/>
          </p:cNvPicPr>
          <p:nvPr/>
        </p:nvPicPr>
        <p:blipFill>
          <a:blip r:embed="rId2"/>
          <a:stretch>
            <a:fillRect/>
          </a:stretch>
        </p:blipFill>
        <p:spPr>
          <a:xfrm>
            <a:off x="2163203" y="2093976"/>
            <a:ext cx="7871689" cy="3705225"/>
          </a:xfrm>
          <a:prstGeom prst="rect">
            <a:avLst/>
          </a:prstGeom>
        </p:spPr>
      </p:pic>
    </p:spTree>
    <p:extLst>
      <p:ext uri="{BB962C8B-B14F-4D97-AF65-F5344CB8AC3E}">
        <p14:creationId xmlns:p14="http://schemas.microsoft.com/office/powerpoint/2010/main" val="3713894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0"/>
            <a:ext cx="10058400" cy="1087821"/>
          </a:xfrm>
        </p:spPr>
        <p:txBody>
          <a:bodyPr/>
          <a:lstStyle/>
          <a:p>
            <a:pPr lvl="0" algn="ctr"/>
            <a:r>
              <a:rPr lang="fr-FR" dirty="0">
                <a:latin typeface="Agency FB" panose="020B0503020202020204" pitchFamily="34" charset="0"/>
              </a:rPr>
              <a:t>Qu'est-ce qu'</a:t>
            </a:r>
            <a:r>
              <a:rPr lang="fr-FR" dirty="0" err="1">
                <a:latin typeface="Agency FB" panose="020B0503020202020204" pitchFamily="34" charset="0"/>
              </a:rPr>
              <a:t>Angular</a:t>
            </a:r>
            <a:r>
              <a:rPr lang="fr-FR" dirty="0">
                <a:latin typeface="Agency FB" panose="020B0503020202020204" pitchFamily="34" charset="0"/>
              </a:rPr>
              <a:t> </a:t>
            </a:r>
            <a:r>
              <a:rPr lang="fr-FR" dirty="0" smtClean="0">
                <a:latin typeface="Agency FB" panose="020B0503020202020204" pitchFamily="34" charset="0"/>
              </a:rPr>
              <a:t>?</a:t>
            </a:r>
            <a:endParaRPr lang="fr-FR" dirty="0"/>
          </a:p>
        </p:txBody>
      </p:sp>
      <p:sp>
        <p:nvSpPr>
          <p:cNvPr id="3" name="Espace réservé du contenu 2"/>
          <p:cNvSpPr>
            <a:spLocks noGrp="1"/>
          </p:cNvSpPr>
          <p:nvPr>
            <p:ph idx="1"/>
          </p:nvPr>
        </p:nvSpPr>
        <p:spPr>
          <a:xfrm>
            <a:off x="943724" y="954760"/>
            <a:ext cx="10058400" cy="4050792"/>
          </a:xfrm>
        </p:spPr>
        <p:txBody>
          <a:bodyPr>
            <a:noAutofit/>
          </a:bodyPr>
          <a:lstStyle/>
          <a:p>
            <a:pPr algn="just">
              <a:lnSpc>
                <a:spcPct val="150000"/>
              </a:lnSpc>
            </a:pPr>
            <a:r>
              <a:rPr lang="fr-FR" sz="2800" dirty="0" err="1"/>
              <a:t>Angular</a:t>
            </a:r>
            <a:r>
              <a:rPr lang="fr-FR" sz="2800" dirty="0"/>
              <a:t> est un </a:t>
            </a:r>
            <a:r>
              <a:rPr lang="fr-FR" sz="2800" b="1" dirty="0" err="1"/>
              <a:t>framework</a:t>
            </a:r>
            <a:r>
              <a:rPr lang="fr-FR" sz="2800" b="1" dirty="0"/>
              <a:t> open-source</a:t>
            </a:r>
            <a:r>
              <a:rPr lang="fr-FR" sz="2800" dirty="0"/>
              <a:t> développé par Google, utilisé pour créer des applications web dynamiques à une seule page (SPA, Single Page Applications). Il est basé sur </a:t>
            </a:r>
            <a:r>
              <a:rPr lang="fr-FR" sz="2800" b="1" dirty="0" err="1"/>
              <a:t>TypeScript</a:t>
            </a:r>
            <a:r>
              <a:rPr lang="fr-FR" sz="2800" dirty="0"/>
              <a:t>, un langage qui ajoute des fonctionnalités typées à JavaScript. </a:t>
            </a:r>
            <a:r>
              <a:rPr lang="fr-FR" sz="2800" dirty="0" err="1"/>
              <a:t>Angular</a:t>
            </a:r>
            <a:r>
              <a:rPr lang="fr-FR" sz="2800" dirty="0"/>
              <a:t> permet de structurer le développement des applications grâce à l'utilisation de </a:t>
            </a:r>
            <a:r>
              <a:rPr lang="fr-FR" sz="2800" b="1" dirty="0"/>
              <a:t>composants</a:t>
            </a:r>
            <a:r>
              <a:rPr lang="fr-FR" sz="2800" dirty="0"/>
              <a:t>, de </a:t>
            </a:r>
            <a:r>
              <a:rPr lang="fr-FR" sz="2800" b="1" dirty="0"/>
              <a:t>services</a:t>
            </a:r>
            <a:r>
              <a:rPr lang="fr-FR" sz="2800" dirty="0"/>
              <a:t>, et de </a:t>
            </a:r>
            <a:r>
              <a:rPr lang="fr-FR" sz="2800" b="1" dirty="0"/>
              <a:t>modules</a:t>
            </a:r>
            <a:r>
              <a:rPr lang="fr-FR" sz="2800" dirty="0"/>
              <a:t>, facilitant ainsi la gestion du code, la réutilisation et l'évolutivité.</a:t>
            </a:r>
          </a:p>
        </p:txBody>
      </p:sp>
    </p:spTree>
    <p:extLst>
      <p:ext uri="{BB962C8B-B14F-4D97-AF65-F5344CB8AC3E}">
        <p14:creationId xmlns:p14="http://schemas.microsoft.com/office/powerpoint/2010/main" val="1460780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de la Template Principale</a:t>
            </a:r>
            <a:endParaRPr lang="fr-FR" dirty="0"/>
          </a:p>
        </p:txBody>
      </p:sp>
      <p:pic>
        <p:nvPicPr>
          <p:cNvPr id="4" name="Image 3"/>
          <p:cNvPicPr>
            <a:picLocks noChangeAspect="1"/>
          </p:cNvPicPr>
          <p:nvPr/>
        </p:nvPicPr>
        <p:blipFill>
          <a:blip r:embed="rId2"/>
          <a:stretch>
            <a:fillRect/>
          </a:stretch>
        </p:blipFill>
        <p:spPr>
          <a:xfrm>
            <a:off x="2991394" y="2932611"/>
            <a:ext cx="6244046" cy="1924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5628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b="1" dirty="0" smtClean="0"/>
              <a:t>Utilisation du Framework </a:t>
            </a:r>
            <a:r>
              <a:rPr lang="fr-FR" sz="4000" b="1" dirty="0" err="1" smtClean="0"/>
              <a:t>BootStrap</a:t>
            </a:r>
            <a:endParaRPr lang="fr-FR" sz="4000" b="1" dirty="0"/>
          </a:p>
        </p:txBody>
      </p:sp>
      <p:sp>
        <p:nvSpPr>
          <p:cNvPr id="3" name="Espace réservé du contenu 2"/>
          <p:cNvSpPr>
            <a:spLocks noGrp="1"/>
          </p:cNvSpPr>
          <p:nvPr>
            <p:ph idx="1"/>
          </p:nvPr>
        </p:nvSpPr>
        <p:spPr>
          <a:xfrm>
            <a:off x="614855" y="2225896"/>
            <a:ext cx="10667815" cy="3777622"/>
          </a:xfrm>
        </p:spPr>
        <p:txBody>
          <a:bodyPr>
            <a:normAutofit/>
          </a:bodyPr>
          <a:lstStyle/>
          <a:p>
            <a:pPr algn="just">
              <a:lnSpc>
                <a:spcPct val="200000"/>
              </a:lnSpc>
            </a:pPr>
            <a:r>
              <a:rPr lang="fr-FR" sz="2000" dirty="0" smtClean="0"/>
              <a:t>Vérifier l’</a:t>
            </a:r>
            <a:r>
              <a:rPr lang="fr-FR" sz="2000" dirty="0" err="1" smtClean="0"/>
              <a:t>existance</a:t>
            </a:r>
            <a:r>
              <a:rPr lang="fr-FR" sz="2000" dirty="0" smtClean="0"/>
              <a:t> de la bibliothèque </a:t>
            </a:r>
            <a:r>
              <a:rPr lang="fr-FR" sz="2000" b="1" dirty="0" err="1" smtClean="0"/>
              <a:t>BootStrap</a:t>
            </a:r>
            <a:endParaRPr lang="fr-FR" sz="2000" b="1" dirty="0"/>
          </a:p>
          <a:p>
            <a:pPr algn="just">
              <a:lnSpc>
                <a:spcPct val="200000"/>
              </a:lnSpc>
            </a:pPr>
            <a:r>
              <a:rPr lang="fr-FR" sz="2000" dirty="0" smtClean="0"/>
              <a:t>Si la dépendance est absente vous pouvez l’installer à l’aide de la commande:</a:t>
            </a:r>
          </a:p>
          <a:p>
            <a:pPr algn="just">
              <a:lnSpc>
                <a:spcPct val="200000"/>
              </a:lnSpc>
            </a:pPr>
            <a:r>
              <a:rPr lang="fr-FR" sz="3200" b="1" dirty="0" err="1"/>
              <a:t>npm</a:t>
            </a:r>
            <a:r>
              <a:rPr lang="fr-FR" sz="3200" b="1" dirty="0"/>
              <a:t> </a:t>
            </a:r>
            <a:r>
              <a:rPr lang="fr-FR" sz="3200" b="1" dirty="0" err="1"/>
              <a:t>install</a:t>
            </a:r>
            <a:r>
              <a:rPr lang="fr-FR" sz="3200" b="1" dirty="0"/>
              <a:t> </a:t>
            </a:r>
            <a:r>
              <a:rPr lang="fr-FR" sz="3200" b="1" dirty="0" err="1" smtClean="0"/>
              <a:t>bootstrap</a:t>
            </a:r>
            <a:endParaRPr lang="fr-FR" sz="3200" b="1" dirty="0"/>
          </a:p>
        </p:txBody>
      </p:sp>
    </p:spTree>
    <p:extLst>
      <p:ext uri="{BB962C8B-B14F-4D97-AF65-F5344CB8AC3E}">
        <p14:creationId xmlns:p14="http://schemas.microsoft.com/office/powerpoint/2010/main" val="13923308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a:t>
            </a:r>
            <a:r>
              <a:rPr lang="fr-FR" b="1" dirty="0" smtClean="0"/>
              <a:t>style.css</a:t>
            </a:r>
            <a:endParaRPr lang="fr-FR" b="1" dirty="0"/>
          </a:p>
        </p:txBody>
      </p:sp>
      <p:sp>
        <p:nvSpPr>
          <p:cNvPr id="3" name="Espace réservé du contenu 2"/>
          <p:cNvSpPr>
            <a:spLocks noGrp="1"/>
          </p:cNvSpPr>
          <p:nvPr>
            <p:ph idx="1"/>
          </p:nvPr>
        </p:nvSpPr>
        <p:spPr/>
        <p:txBody>
          <a:bodyPr>
            <a:normAutofit/>
          </a:bodyPr>
          <a:lstStyle/>
          <a:p>
            <a:pPr marL="0" indent="0">
              <a:buNone/>
            </a:pPr>
            <a:r>
              <a:rPr lang="fr-FR" sz="3600" b="1" dirty="0"/>
              <a:t>@import "~</a:t>
            </a:r>
            <a:r>
              <a:rPr lang="fr-FR" sz="3600" b="1" dirty="0" err="1"/>
              <a:t>bootstrap</a:t>
            </a:r>
            <a:r>
              <a:rPr lang="fr-FR" sz="3600" b="1" dirty="0"/>
              <a:t>/</a:t>
            </a:r>
            <a:r>
              <a:rPr lang="fr-FR" sz="3600" b="1" dirty="0" err="1"/>
              <a:t>dist</a:t>
            </a:r>
            <a:r>
              <a:rPr lang="fr-FR" sz="3600" b="1" dirty="0"/>
              <a:t>/</a:t>
            </a:r>
            <a:r>
              <a:rPr lang="fr-FR" sz="3600" b="1" dirty="0" err="1"/>
              <a:t>css</a:t>
            </a:r>
            <a:r>
              <a:rPr lang="fr-FR" sz="3600" b="1" dirty="0"/>
              <a:t>/bootstrap.css";</a:t>
            </a:r>
          </a:p>
        </p:txBody>
      </p:sp>
    </p:spTree>
    <p:extLst>
      <p:ext uri="{BB962C8B-B14F-4D97-AF65-F5344CB8AC3E}">
        <p14:creationId xmlns:p14="http://schemas.microsoft.com/office/powerpoint/2010/main" val="14785339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Partie 4 : Le routage</a:t>
            </a:r>
            <a:endParaRPr lang="fr-FR" dirty="0"/>
          </a:p>
        </p:txBody>
      </p:sp>
      <p:pic>
        <p:nvPicPr>
          <p:cNvPr id="7" name="Image 6"/>
          <p:cNvPicPr>
            <a:picLocks noChangeAspect="1"/>
          </p:cNvPicPr>
          <p:nvPr/>
        </p:nvPicPr>
        <p:blipFill>
          <a:blip r:embed="rId2"/>
          <a:stretch>
            <a:fillRect/>
          </a:stretch>
        </p:blipFill>
        <p:spPr>
          <a:xfrm>
            <a:off x="2081704" y="4468031"/>
            <a:ext cx="7078061" cy="2169252"/>
          </a:xfrm>
          <a:prstGeom prst="rect">
            <a:avLst/>
          </a:prstGeom>
        </p:spPr>
      </p:pic>
    </p:spTree>
    <p:extLst>
      <p:ext uri="{BB962C8B-B14F-4D97-AF65-F5344CB8AC3E}">
        <p14:creationId xmlns:p14="http://schemas.microsoft.com/office/powerpoint/2010/main" val="36829589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54550" y="120331"/>
            <a:ext cx="8911687" cy="798567"/>
          </a:xfrm>
        </p:spPr>
        <p:txBody>
          <a:bodyPr/>
          <a:lstStyle/>
          <a:p>
            <a:pPr algn="ctr"/>
            <a:r>
              <a:rPr lang="fr-FR" b="1" dirty="0" smtClean="0"/>
              <a:t>Le Routage</a:t>
            </a:r>
            <a:endParaRPr lang="fr-FR" b="1" dirty="0"/>
          </a:p>
        </p:txBody>
      </p:sp>
      <p:sp>
        <p:nvSpPr>
          <p:cNvPr id="3" name="Espace réservé du contenu 2"/>
          <p:cNvSpPr>
            <a:spLocks noGrp="1"/>
          </p:cNvSpPr>
          <p:nvPr>
            <p:ph idx="1"/>
          </p:nvPr>
        </p:nvSpPr>
        <p:spPr>
          <a:xfrm>
            <a:off x="1150837" y="918898"/>
            <a:ext cx="8915400" cy="3777622"/>
          </a:xfrm>
        </p:spPr>
        <p:txBody>
          <a:bodyPr/>
          <a:lstStyle/>
          <a:p>
            <a:pPr algn="just">
              <a:lnSpc>
                <a:spcPct val="150000"/>
              </a:lnSpc>
            </a:pPr>
            <a:r>
              <a:rPr lang="fr-FR" dirty="0"/>
              <a:t>Un site web est constitué d'une multitude de pages.</a:t>
            </a:r>
          </a:p>
          <a:p>
            <a:pPr algn="just">
              <a:lnSpc>
                <a:spcPct val="150000"/>
              </a:lnSpc>
            </a:pPr>
            <a:r>
              <a:rPr lang="fr-FR" dirty="0"/>
              <a:t>Ces pages sont écrites grâce notamment au langage HTML</a:t>
            </a:r>
            <a:r>
              <a:rPr lang="fr-FR" dirty="0" smtClean="0"/>
              <a:t>.</a:t>
            </a:r>
          </a:p>
          <a:p>
            <a:pPr algn="just">
              <a:lnSpc>
                <a:spcPct val="150000"/>
              </a:lnSpc>
            </a:pPr>
            <a:r>
              <a:rPr lang="fr-FR" dirty="0"/>
              <a:t>Le </a:t>
            </a:r>
            <a:r>
              <a:rPr lang="fr-FR" b="1" dirty="0" err="1"/>
              <a:t>Routing</a:t>
            </a:r>
            <a:r>
              <a:rPr lang="fr-FR" b="1" dirty="0"/>
              <a:t> </a:t>
            </a:r>
            <a:r>
              <a:rPr lang="fr-FR" dirty="0"/>
              <a:t>est le mécanisme qui permet de naviguer d'une page à une autre</a:t>
            </a:r>
          </a:p>
        </p:txBody>
      </p:sp>
      <p:pic>
        <p:nvPicPr>
          <p:cNvPr id="4" name="Image 3"/>
          <p:cNvPicPr>
            <a:picLocks noChangeAspect="1"/>
          </p:cNvPicPr>
          <p:nvPr/>
        </p:nvPicPr>
        <p:blipFill>
          <a:blip r:embed="rId2"/>
          <a:stretch>
            <a:fillRect/>
          </a:stretch>
        </p:blipFill>
        <p:spPr>
          <a:xfrm>
            <a:off x="2517960" y="3022381"/>
            <a:ext cx="6667500" cy="3619500"/>
          </a:xfrm>
          <a:prstGeom prst="rect">
            <a:avLst/>
          </a:prstGeom>
        </p:spPr>
      </p:pic>
    </p:spTree>
    <p:extLst>
      <p:ext uri="{BB962C8B-B14F-4D97-AF65-F5344CB8AC3E}">
        <p14:creationId xmlns:p14="http://schemas.microsoft.com/office/powerpoint/2010/main" val="65479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80">
                                          <p:stCondLst>
                                            <p:cond delay="0"/>
                                          </p:stCondLst>
                                        </p:cTn>
                                        <p:tgtEl>
                                          <p:spTgt spid="4"/>
                                        </p:tgtEl>
                                      </p:cBhvr>
                                    </p:animEffect>
                                    <p:anim calcmode="lin" valueType="num">
                                      <p:cBhvr>
                                        <p:cTn id="2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8" dur="26">
                                          <p:stCondLst>
                                            <p:cond delay="650"/>
                                          </p:stCondLst>
                                        </p:cTn>
                                        <p:tgtEl>
                                          <p:spTgt spid="4"/>
                                        </p:tgtEl>
                                      </p:cBhvr>
                                      <p:to x="100000" y="60000"/>
                                    </p:animScale>
                                    <p:animScale>
                                      <p:cBhvr>
                                        <p:cTn id="29" dur="166" decel="50000">
                                          <p:stCondLst>
                                            <p:cond delay="676"/>
                                          </p:stCondLst>
                                        </p:cTn>
                                        <p:tgtEl>
                                          <p:spTgt spid="4"/>
                                        </p:tgtEl>
                                      </p:cBhvr>
                                      <p:to x="100000" y="100000"/>
                                    </p:animScale>
                                    <p:animScale>
                                      <p:cBhvr>
                                        <p:cTn id="30" dur="26">
                                          <p:stCondLst>
                                            <p:cond delay="1312"/>
                                          </p:stCondLst>
                                        </p:cTn>
                                        <p:tgtEl>
                                          <p:spTgt spid="4"/>
                                        </p:tgtEl>
                                      </p:cBhvr>
                                      <p:to x="100000" y="80000"/>
                                    </p:animScale>
                                    <p:animScale>
                                      <p:cBhvr>
                                        <p:cTn id="31" dur="166" decel="50000">
                                          <p:stCondLst>
                                            <p:cond delay="1338"/>
                                          </p:stCondLst>
                                        </p:cTn>
                                        <p:tgtEl>
                                          <p:spTgt spid="4"/>
                                        </p:tgtEl>
                                      </p:cBhvr>
                                      <p:to x="100000" y="100000"/>
                                    </p:animScale>
                                    <p:animScale>
                                      <p:cBhvr>
                                        <p:cTn id="32" dur="26">
                                          <p:stCondLst>
                                            <p:cond delay="1642"/>
                                          </p:stCondLst>
                                        </p:cTn>
                                        <p:tgtEl>
                                          <p:spTgt spid="4"/>
                                        </p:tgtEl>
                                      </p:cBhvr>
                                      <p:to x="100000" y="90000"/>
                                    </p:animScale>
                                    <p:animScale>
                                      <p:cBhvr>
                                        <p:cTn id="33" dur="166" decel="50000">
                                          <p:stCondLst>
                                            <p:cond delay="1668"/>
                                          </p:stCondLst>
                                        </p:cTn>
                                        <p:tgtEl>
                                          <p:spTgt spid="4"/>
                                        </p:tgtEl>
                                      </p:cBhvr>
                                      <p:to x="100000" y="100000"/>
                                    </p:animScale>
                                    <p:animScale>
                                      <p:cBhvr>
                                        <p:cTn id="34" dur="26">
                                          <p:stCondLst>
                                            <p:cond delay="1808"/>
                                          </p:stCondLst>
                                        </p:cTn>
                                        <p:tgtEl>
                                          <p:spTgt spid="4"/>
                                        </p:tgtEl>
                                      </p:cBhvr>
                                      <p:to x="100000" y="95000"/>
                                    </p:animScale>
                                    <p:animScale>
                                      <p:cBhvr>
                                        <p:cTn id="3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Processus</a:t>
            </a:r>
            <a:endParaRPr lang="fr-FR" dirty="0"/>
          </a:p>
        </p:txBody>
      </p:sp>
      <p:sp>
        <p:nvSpPr>
          <p:cNvPr id="3" name="Espace réservé du contenu 2"/>
          <p:cNvSpPr>
            <a:spLocks noGrp="1"/>
          </p:cNvSpPr>
          <p:nvPr>
            <p:ph idx="1"/>
          </p:nvPr>
        </p:nvSpPr>
        <p:spPr/>
        <p:txBody>
          <a:bodyPr/>
          <a:lstStyle/>
          <a:p>
            <a:pPr algn="just">
              <a:lnSpc>
                <a:spcPct val="200000"/>
              </a:lnSpc>
            </a:pPr>
            <a:r>
              <a:rPr lang="fr-FR" b="1" dirty="0" err="1"/>
              <a:t>Angular</a:t>
            </a:r>
            <a:r>
              <a:rPr lang="fr-FR" dirty="0"/>
              <a:t> propose une librairie </a:t>
            </a:r>
            <a:r>
              <a:rPr lang="fr-FR" b="1" dirty="0" err="1"/>
              <a:t>angular@routeur</a:t>
            </a:r>
            <a:r>
              <a:rPr lang="fr-FR" dirty="0"/>
              <a:t> qui permet de gérer le </a:t>
            </a:r>
            <a:r>
              <a:rPr lang="fr-FR" b="1" dirty="0" err="1" smtClean="0"/>
              <a:t>routing</a:t>
            </a:r>
            <a:r>
              <a:rPr lang="fr-FR" dirty="0" smtClean="0"/>
              <a:t>.</a:t>
            </a:r>
          </a:p>
          <a:p>
            <a:pPr algn="just">
              <a:lnSpc>
                <a:spcPct val="200000"/>
              </a:lnSpc>
            </a:pPr>
            <a:r>
              <a:rPr lang="fr-FR" dirty="0" smtClean="0"/>
              <a:t>Nous </a:t>
            </a:r>
            <a:r>
              <a:rPr lang="fr-FR" dirty="0"/>
              <a:t>importerons cette librairie dans un </a:t>
            </a:r>
            <a:r>
              <a:rPr lang="fr-FR" b="1" dirty="0"/>
              <a:t>module dédié</a:t>
            </a:r>
            <a:r>
              <a:rPr lang="fr-FR" dirty="0"/>
              <a:t> au routage.</a:t>
            </a:r>
            <a:br>
              <a:rPr lang="fr-FR" dirty="0"/>
            </a:br>
            <a:r>
              <a:rPr lang="fr-FR" dirty="0"/>
              <a:t>Ce module portera le nom suivant </a:t>
            </a:r>
            <a:r>
              <a:rPr lang="fr-FR" b="1" dirty="0" err="1"/>
              <a:t>app-routing.module.ts</a:t>
            </a:r>
            <a:endParaRPr lang="fr-FR" dirty="0"/>
          </a:p>
          <a:p>
            <a:pPr algn="just">
              <a:lnSpc>
                <a:spcPct val="200000"/>
              </a:lnSpc>
            </a:pPr>
            <a:r>
              <a:rPr lang="fr-FR" dirty="0"/>
              <a:t>La configuration du </a:t>
            </a:r>
            <a:r>
              <a:rPr lang="fr-FR" b="1" dirty="0"/>
              <a:t>"</a:t>
            </a:r>
            <a:r>
              <a:rPr lang="fr-FR" b="1" dirty="0" err="1"/>
              <a:t>Routing</a:t>
            </a:r>
            <a:r>
              <a:rPr lang="fr-FR" b="1" dirty="0"/>
              <a:t>"</a:t>
            </a:r>
            <a:r>
              <a:rPr lang="fr-FR" dirty="0"/>
              <a:t> sera transmise au module </a:t>
            </a:r>
            <a:r>
              <a:rPr lang="fr-FR" b="1" dirty="0" err="1"/>
              <a:t>RouterModule</a:t>
            </a:r>
            <a:r>
              <a:rPr lang="fr-FR" b="1" dirty="0"/>
              <a:t> </a:t>
            </a:r>
            <a:endParaRPr lang="fr-FR" dirty="0"/>
          </a:p>
          <a:p>
            <a:pPr algn="just">
              <a:lnSpc>
                <a:spcPct val="200000"/>
              </a:lnSpc>
            </a:pPr>
            <a:endParaRPr lang="fr-FR" dirty="0"/>
          </a:p>
        </p:txBody>
      </p:sp>
    </p:spTree>
    <p:extLst>
      <p:ext uri="{BB962C8B-B14F-4D97-AF65-F5344CB8AC3E}">
        <p14:creationId xmlns:p14="http://schemas.microsoft.com/office/powerpoint/2010/main" val="4913845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0758" y="453100"/>
            <a:ext cx="10058400" cy="776609"/>
          </a:xfrm>
        </p:spPr>
        <p:txBody>
          <a:bodyPr/>
          <a:lstStyle/>
          <a:p>
            <a:pPr algn="ctr"/>
            <a:r>
              <a:rPr lang="fr-FR" b="1" dirty="0" smtClean="0"/>
              <a:t>Exemple</a:t>
            </a:r>
            <a:endParaRPr lang="fr-FR" b="1" dirty="0"/>
          </a:p>
        </p:txBody>
      </p:sp>
      <p:pic>
        <p:nvPicPr>
          <p:cNvPr id="2050" name="Picture 2" descr="Angular Ro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828" y="1392303"/>
            <a:ext cx="8762260" cy="4517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077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Module </a:t>
            </a:r>
            <a:r>
              <a:rPr lang="fr-FR" b="1" dirty="0" err="1"/>
              <a:t>app-routing.module.ts</a:t>
            </a:r>
            <a:r>
              <a:rPr lang="fr-FR" b="1" dirty="0"/>
              <a:t/>
            </a:r>
            <a:br>
              <a:rPr lang="fr-FR" b="1" dirty="0"/>
            </a:br>
            <a:endParaRPr lang="fr-FR" b="1" dirty="0"/>
          </a:p>
        </p:txBody>
      </p:sp>
      <p:sp>
        <p:nvSpPr>
          <p:cNvPr id="3" name="Espace réservé du contenu 2"/>
          <p:cNvSpPr>
            <a:spLocks noGrp="1"/>
          </p:cNvSpPr>
          <p:nvPr>
            <p:ph idx="1"/>
          </p:nvPr>
        </p:nvSpPr>
        <p:spPr/>
        <p:txBody>
          <a:bodyPr/>
          <a:lstStyle/>
          <a:p>
            <a:r>
              <a:rPr lang="fr-FR" dirty="0"/>
              <a:t>Pour cela nous utiliserons la commande </a:t>
            </a:r>
            <a:r>
              <a:rPr lang="fr-FR" b="1" dirty="0" err="1" smtClean="0"/>
              <a:t>Angular</a:t>
            </a:r>
            <a:r>
              <a:rPr lang="fr-FR" b="1" dirty="0" smtClean="0"/>
              <a:t>-cli</a:t>
            </a:r>
            <a:r>
              <a:rPr lang="fr-FR" dirty="0" smtClean="0"/>
              <a:t> </a:t>
            </a:r>
            <a:r>
              <a:rPr lang="fr-FR" dirty="0"/>
              <a:t>suivante</a:t>
            </a:r>
          </a:p>
        </p:txBody>
      </p:sp>
      <p:pic>
        <p:nvPicPr>
          <p:cNvPr id="4" name="Image 3"/>
          <p:cNvPicPr>
            <a:picLocks noChangeAspect="1"/>
          </p:cNvPicPr>
          <p:nvPr/>
        </p:nvPicPr>
        <p:blipFill>
          <a:blip r:embed="rId2"/>
          <a:stretch>
            <a:fillRect/>
          </a:stretch>
        </p:blipFill>
        <p:spPr>
          <a:xfrm>
            <a:off x="4470338" y="2814632"/>
            <a:ext cx="4334400" cy="558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38601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err="1"/>
              <a:t>src</a:t>
            </a:r>
            <a:r>
              <a:rPr lang="fr-FR" b="1" dirty="0"/>
              <a:t>/</a:t>
            </a:r>
            <a:r>
              <a:rPr lang="fr-FR" b="1" dirty="0" err="1"/>
              <a:t>app</a:t>
            </a:r>
            <a:r>
              <a:rPr lang="fr-FR" b="1" dirty="0"/>
              <a:t>/</a:t>
            </a:r>
            <a:r>
              <a:rPr lang="fr-FR" b="1" dirty="0" err="1"/>
              <a:t>app-routing.module.ts</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a:t>Dans le fichier</a:t>
            </a:r>
            <a:r>
              <a:rPr lang="fr-FR" sz="2800" b="1" dirty="0"/>
              <a:t> </a:t>
            </a:r>
            <a:r>
              <a:rPr lang="fr-FR" sz="2800" b="1" dirty="0" err="1"/>
              <a:t>app-routing.module.ts</a:t>
            </a:r>
            <a:endParaRPr lang="fr-FR" sz="2800" dirty="0"/>
          </a:p>
          <a:p>
            <a:pPr lvl="1" algn="just">
              <a:lnSpc>
                <a:spcPct val="200000"/>
              </a:lnSpc>
            </a:pPr>
            <a:r>
              <a:rPr lang="fr-FR" sz="2400" dirty="0"/>
              <a:t>Importer les modules Routes et </a:t>
            </a:r>
            <a:r>
              <a:rPr lang="fr-FR" sz="2400" b="1" dirty="0" err="1"/>
              <a:t>RouterModule</a:t>
            </a:r>
            <a:endParaRPr lang="fr-FR" sz="2400" b="1" dirty="0"/>
          </a:p>
          <a:p>
            <a:pPr lvl="1" algn="just">
              <a:lnSpc>
                <a:spcPct val="200000"/>
              </a:lnSpc>
            </a:pPr>
            <a:r>
              <a:rPr lang="fr-FR" sz="2400" dirty="0"/>
              <a:t>Configurer les Routes</a:t>
            </a:r>
          </a:p>
          <a:p>
            <a:pPr lvl="1" algn="just">
              <a:lnSpc>
                <a:spcPct val="200000"/>
              </a:lnSpc>
            </a:pPr>
            <a:r>
              <a:rPr lang="fr-FR" sz="2400" dirty="0"/>
              <a:t>Appeler la méthode </a:t>
            </a:r>
            <a:r>
              <a:rPr lang="fr-FR" sz="2400" b="1" dirty="0" err="1"/>
              <a:t>forRoot</a:t>
            </a:r>
            <a:r>
              <a:rPr lang="fr-FR" sz="2400" dirty="0"/>
              <a:t> de </a:t>
            </a:r>
            <a:r>
              <a:rPr lang="fr-FR" sz="2400" b="1" dirty="0" err="1"/>
              <a:t>RouterModule</a:t>
            </a:r>
            <a:endParaRPr lang="fr-FR" sz="2400" b="1" dirty="0"/>
          </a:p>
          <a:p>
            <a:pPr lvl="1" algn="just">
              <a:lnSpc>
                <a:spcPct val="200000"/>
              </a:lnSpc>
            </a:pPr>
            <a:endParaRPr lang="fr-FR" sz="2400" dirty="0"/>
          </a:p>
        </p:txBody>
      </p:sp>
    </p:spTree>
    <p:extLst>
      <p:ext uri="{BB962C8B-B14F-4D97-AF65-F5344CB8AC3E}">
        <p14:creationId xmlns:p14="http://schemas.microsoft.com/office/powerpoint/2010/main" val="1809732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2056" y="197982"/>
            <a:ext cx="10423680" cy="565498"/>
          </a:xfrm>
        </p:spPr>
        <p:txBody>
          <a:bodyPr>
            <a:normAutofit fontScale="90000"/>
          </a:bodyPr>
          <a:lstStyle/>
          <a:p>
            <a:pPr algn="ctr"/>
            <a:r>
              <a:rPr lang="fr-FR" b="1" dirty="0" err="1"/>
              <a:t>src</a:t>
            </a:r>
            <a:r>
              <a:rPr lang="fr-FR" b="1" dirty="0"/>
              <a:t>/</a:t>
            </a:r>
            <a:r>
              <a:rPr lang="fr-FR" b="1" dirty="0" err="1"/>
              <a:t>app</a:t>
            </a:r>
            <a:r>
              <a:rPr lang="fr-FR" b="1" dirty="0"/>
              <a:t>/</a:t>
            </a:r>
            <a:r>
              <a:rPr lang="fr-FR" b="1" dirty="0" err="1"/>
              <a:t>app-routing.module.ts</a:t>
            </a:r>
            <a:endParaRPr lang="fr-FR" dirty="0"/>
          </a:p>
        </p:txBody>
      </p:sp>
      <p:pic>
        <p:nvPicPr>
          <p:cNvPr id="3" name="Image 2"/>
          <p:cNvPicPr>
            <a:picLocks noChangeAspect="1"/>
          </p:cNvPicPr>
          <p:nvPr/>
        </p:nvPicPr>
        <p:blipFill>
          <a:blip r:embed="rId2"/>
          <a:stretch>
            <a:fillRect/>
          </a:stretch>
        </p:blipFill>
        <p:spPr>
          <a:xfrm>
            <a:off x="1828800" y="1315091"/>
            <a:ext cx="8938517" cy="3688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1419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7" y="248149"/>
            <a:ext cx="10058400" cy="839671"/>
          </a:xfrm>
        </p:spPr>
        <p:txBody>
          <a:bodyPr>
            <a:normAutofit/>
          </a:bodyPr>
          <a:lstStyle/>
          <a:p>
            <a:pPr algn="ctr"/>
            <a:r>
              <a:rPr lang="fr-FR" sz="4000" b="1" dirty="0">
                <a:latin typeface="Agency FB" panose="020B0503020202020204" pitchFamily="34" charset="0"/>
              </a:rPr>
              <a:t>Quelques caractéristiques principales d'</a:t>
            </a:r>
            <a:r>
              <a:rPr lang="fr-FR" sz="4000" b="1" dirty="0" err="1">
                <a:latin typeface="Agency FB" panose="020B0503020202020204" pitchFamily="34" charset="0"/>
              </a:rPr>
              <a:t>Angular</a:t>
            </a:r>
            <a:endParaRPr lang="fr-FR" sz="4000" b="1" dirty="0">
              <a:latin typeface="Agency FB" panose="020B0503020202020204" pitchFamily="34" charset="0"/>
            </a:endParaRPr>
          </a:p>
        </p:txBody>
      </p:sp>
      <p:sp>
        <p:nvSpPr>
          <p:cNvPr id="4" name="Rectangle 1"/>
          <p:cNvSpPr>
            <a:spLocks noGrp="1" noChangeArrowheads="1"/>
          </p:cNvSpPr>
          <p:nvPr>
            <p:ph idx="1"/>
          </p:nvPr>
        </p:nvSpPr>
        <p:spPr bwMode="auto">
          <a:xfrm>
            <a:off x="250843" y="1364662"/>
            <a:ext cx="11696407"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err="1" smtClean="0">
                <a:ln>
                  <a:noFill/>
                </a:ln>
                <a:solidFill>
                  <a:schemeClr val="tx1"/>
                </a:solidFill>
                <a:effectLst/>
                <a:latin typeface="Arial" panose="020B0604020202020204" pitchFamily="34" charset="0"/>
              </a:rPr>
              <a:t>Two-way</a:t>
            </a:r>
            <a:r>
              <a:rPr kumimoji="0" lang="fr-FR" altLang="fr-FR" b="1" i="0" u="none" strike="noStrike" cap="none" normalizeH="0" baseline="0" dirty="0" smtClean="0">
                <a:ln>
                  <a:noFill/>
                </a:ln>
                <a:solidFill>
                  <a:schemeClr val="tx1"/>
                </a:solidFill>
                <a:effectLst/>
                <a:latin typeface="Arial" panose="020B0604020202020204" pitchFamily="34" charset="0"/>
              </a:rPr>
              <a:t> data binding</a:t>
            </a:r>
            <a:r>
              <a:rPr kumimoji="0" lang="fr-FR" altLang="fr-FR" b="0" i="0" u="none" strike="noStrike" cap="none" normalizeH="0" baseline="0" dirty="0" smtClean="0">
                <a:ln>
                  <a:noFill/>
                </a:ln>
                <a:solidFill>
                  <a:schemeClr val="tx1"/>
                </a:solidFill>
                <a:effectLst/>
                <a:latin typeface="Arial" panose="020B0604020202020204" pitchFamily="34" charset="0"/>
              </a:rPr>
              <a:t> : synchronisation automatique entre l'interface utilisateur et les données.</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smtClean="0">
                <a:ln>
                  <a:noFill/>
                </a:ln>
                <a:solidFill>
                  <a:schemeClr val="tx1"/>
                </a:solidFill>
                <a:effectLst/>
                <a:latin typeface="Arial" panose="020B0604020202020204" pitchFamily="34" charset="0"/>
              </a:rPr>
              <a:t>Injection de dépendances</a:t>
            </a:r>
            <a:r>
              <a:rPr kumimoji="0" lang="fr-FR" altLang="fr-FR" b="0" i="0" u="none" strike="noStrike" cap="none" normalizeH="0" baseline="0" dirty="0" smtClean="0">
                <a:ln>
                  <a:noFill/>
                </a:ln>
                <a:solidFill>
                  <a:schemeClr val="tx1"/>
                </a:solidFill>
                <a:effectLst/>
                <a:latin typeface="Arial" panose="020B0604020202020204" pitchFamily="34" charset="0"/>
              </a:rPr>
              <a:t> : simplifie la gestion des services partagés.</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smtClean="0">
                <a:ln>
                  <a:noFill/>
                </a:ln>
                <a:solidFill>
                  <a:schemeClr val="tx1"/>
                </a:solidFill>
                <a:effectLst/>
                <a:latin typeface="Arial" panose="020B0604020202020204" pitchFamily="34" charset="0"/>
              </a:rPr>
              <a:t>Routage</a:t>
            </a:r>
            <a:r>
              <a:rPr kumimoji="0" lang="fr-FR" altLang="fr-FR" b="0" i="0" u="none" strike="noStrike" cap="none" normalizeH="0" baseline="0" dirty="0" smtClean="0">
                <a:ln>
                  <a:noFill/>
                </a:ln>
                <a:solidFill>
                  <a:schemeClr val="tx1"/>
                </a:solidFill>
                <a:effectLst/>
                <a:latin typeface="Arial" panose="020B0604020202020204" pitchFamily="34" charset="0"/>
              </a:rPr>
              <a:t> : permet de gérer facilement la navigation entre les différentes vues d'une application.</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err="1" smtClean="0">
                <a:ln>
                  <a:noFill/>
                </a:ln>
                <a:solidFill>
                  <a:schemeClr val="tx1"/>
                </a:solidFill>
                <a:effectLst/>
                <a:latin typeface="Arial" panose="020B0604020202020204" pitchFamily="34" charset="0"/>
              </a:rPr>
              <a:t>Templates</a:t>
            </a:r>
            <a:r>
              <a:rPr kumimoji="0" lang="fr-FR" altLang="fr-FR" b="0" i="0" u="none" strike="noStrike" cap="none" normalizeH="0" baseline="0" dirty="0" smtClean="0">
                <a:ln>
                  <a:noFill/>
                </a:ln>
                <a:solidFill>
                  <a:schemeClr val="tx1"/>
                </a:solidFill>
                <a:effectLst/>
                <a:latin typeface="Arial" panose="020B0604020202020204" pitchFamily="34" charset="0"/>
              </a:rPr>
              <a:t> : utilise du HTML enrichi par des directives </a:t>
            </a:r>
            <a:r>
              <a:rPr kumimoji="0" lang="fr-FR" altLang="fr-FR" b="0" i="0" u="none" strike="noStrike" cap="none" normalizeH="0" baseline="0" dirty="0" err="1" smtClean="0">
                <a:ln>
                  <a:noFill/>
                </a:ln>
                <a:solidFill>
                  <a:schemeClr val="tx1"/>
                </a:solidFill>
                <a:effectLst/>
                <a:latin typeface="Arial" panose="020B0604020202020204" pitchFamily="34" charset="0"/>
              </a:rPr>
              <a:t>Angular</a:t>
            </a:r>
            <a:r>
              <a:rPr kumimoji="0" lang="fr-FR" altLang="fr-FR" b="0" i="0" u="none" strike="noStrike" cap="none" normalizeH="0" baseline="0" dirty="0" smtClean="0">
                <a:ln>
                  <a:noFill/>
                </a:ln>
                <a:solidFill>
                  <a:schemeClr val="tx1"/>
                </a:solidFill>
                <a:effectLst/>
                <a:latin typeface="Arial" panose="020B0604020202020204" pitchFamily="34" charset="0"/>
              </a:rPr>
              <a:t> pour créer des interfaces interactives.</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smtClean="0">
                <a:ln>
                  <a:noFill/>
                </a:ln>
                <a:solidFill>
                  <a:schemeClr val="tx1"/>
                </a:solidFill>
                <a:effectLst/>
                <a:latin typeface="Arial" panose="020B0604020202020204" pitchFamily="34" charset="0"/>
              </a:rPr>
              <a:t>Modularité</a:t>
            </a:r>
            <a:r>
              <a:rPr kumimoji="0" lang="fr-FR" altLang="fr-FR" b="0" i="0" u="none" strike="noStrike" cap="none" normalizeH="0" baseline="0" dirty="0" smtClean="0">
                <a:ln>
                  <a:noFill/>
                </a:ln>
                <a:solidFill>
                  <a:schemeClr val="tx1"/>
                </a:solidFill>
                <a:effectLst/>
                <a:latin typeface="Arial" panose="020B0604020202020204" pitchFamily="34" charset="0"/>
              </a:rPr>
              <a:t> : le code est organisé en modules pour être plus maintenable et </a:t>
            </a:r>
            <a:r>
              <a:rPr kumimoji="0" lang="fr-FR" altLang="fr-FR" b="0" i="0" u="none" strike="noStrike" cap="none" normalizeH="0" baseline="0" dirty="0" err="1" smtClean="0">
                <a:ln>
                  <a:noFill/>
                </a:ln>
                <a:solidFill>
                  <a:schemeClr val="tx1"/>
                </a:solidFill>
                <a:effectLst/>
                <a:latin typeface="Arial" panose="020B0604020202020204" pitchFamily="34" charset="0"/>
              </a:rPr>
              <a:t>scalable</a:t>
            </a:r>
            <a:r>
              <a:rPr kumimoji="0" lang="fr-FR" altLang="fr-FR" b="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192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634720"/>
          </a:xfrm>
        </p:spPr>
        <p:txBody>
          <a:bodyPr>
            <a:normAutofit fontScale="90000"/>
          </a:bodyPr>
          <a:lstStyle/>
          <a:p>
            <a:pPr algn="ctr"/>
            <a:r>
              <a:rPr lang="fr-FR" b="1" dirty="0" err="1"/>
              <a:t>src</a:t>
            </a:r>
            <a:r>
              <a:rPr lang="fr-FR" b="1" dirty="0"/>
              <a:t>/</a:t>
            </a:r>
            <a:r>
              <a:rPr lang="fr-FR" b="1" dirty="0" err="1"/>
              <a:t>app</a:t>
            </a:r>
            <a:r>
              <a:rPr lang="fr-FR" b="1" dirty="0"/>
              <a:t>/app.component.html</a:t>
            </a:r>
            <a:endParaRPr lang="fr-FR" dirty="0"/>
          </a:p>
        </p:txBody>
      </p:sp>
      <p:pic>
        <p:nvPicPr>
          <p:cNvPr id="5" name="Image 4"/>
          <p:cNvPicPr>
            <a:picLocks noChangeAspect="1"/>
          </p:cNvPicPr>
          <p:nvPr/>
        </p:nvPicPr>
        <p:blipFill>
          <a:blip r:embed="rId2"/>
          <a:stretch>
            <a:fillRect/>
          </a:stretch>
        </p:blipFill>
        <p:spPr>
          <a:xfrm>
            <a:off x="2749673" y="2095928"/>
            <a:ext cx="6698750" cy="2769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07114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Test</a:t>
            </a:r>
            <a:endParaRPr lang="fr-FR" dirty="0"/>
          </a:p>
        </p:txBody>
      </p:sp>
      <p:sp>
        <p:nvSpPr>
          <p:cNvPr id="3" name="Espace réservé du contenu 2"/>
          <p:cNvSpPr>
            <a:spLocks noGrp="1"/>
          </p:cNvSpPr>
          <p:nvPr>
            <p:ph idx="1"/>
          </p:nvPr>
        </p:nvSpPr>
        <p:spPr/>
        <p:txBody>
          <a:bodyPr>
            <a:normAutofit/>
          </a:bodyPr>
          <a:lstStyle/>
          <a:p>
            <a:r>
              <a:rPr lang="fr-FR" sz="3200" dirty="0" smtClean="0"/>
              <a:t>Tester l’application</a:t>
            </a:r>
            <a:endParaRPr lang="fr-FR" sz="3200" dirty="0"/>
          </a:p>
        </p:txBody>
      </p:sp>
    </p:spTree>
    <p:extLst>
      <p:ext uri="{BB962C8B-B14F-4D97-AF65-F5344CB8AC3E}">
        <p14:creationId xmlns:p14="http://schemas.microsoft.com/office/powerpoint/2010/main" val="8295029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ctr"/>
            <a:r>
              <a:rPr lang="fr-FR" sz="3200" dirty="0" smtClean="0"/>
              <a:t>Intégration des modules</a:t>
            </a:r>
            <a:br>
              <a:rPr lang="fr-FR" sz="3200" dirty="0" smtClean="0"/>
            </a:br>
            <a:r>
              <a:rPr lang="fr-FR" sz="3200" dirty="0" smtClean="0"/>
              <a:t>&amp;</a:t>
            </a:r>
            <a:br>
              <a:rPr lang="fr-FR" sz="3200" dirty="0" smtClean="0"/>
            </a:br>
            <a:r>
              <a:rPr lang="fr-FR" sz="3200" dirty="0" smtClean="0"/>
              <a:t>Mise en place du provider</a:t>
            </a:r>
            <a:endParaRPr lang="fr-FR" sz="3200" dirty="0"/>
          </a:p>
        </p:txBody>
      </p:sp>
      <p:pic>
        <p:nvPicPr>
          <p:cNvPr id="4" name="Espace réservé du contenu 3"/>
          <p:cNvPicPr>
            <a:picLocks noGrp="1" noChangeAspect="1"/>
          </p:cNvPicPr>
          <p:nvPr>
            <p:ph idx="1"/>
          </p:nvPr>
        </p:nvPicPr>
        <p:blipFill>
          <a:blip r:embed="rId2"/>
          <a:stretch>
            <a:fillRect/>
          </a:stretch>
        </p:blipFill>
        <p:spPr>
          <a:xfrm>
            <a:off x="1993187" y="2224821"/>
            <a:ext cx="8096035" cy="2193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p:cNvPicPr>
            <a:picLocks noChangeAspect="1"/>
          </p:cNvPicPr>
          <p:nvPr/>
        </p:nvPicPr>
        <p:blipFill>
          <a:blip r:embed="rId3"/>
          <a:stretch>
            <a:fillRect/>
          </a:stretch>
        </p:blipFill>
        <p:spPr>
          <a:xfrm>
            <a:off x="1993186" y="4654519"/>
            <a:ext cx="8096035" cy="2044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27212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286603"/>
            <a:ext cx="10058400" cy="742097"/>
          </a:xfrm>
        </p:spPr>
        <p:txBody>
          <a:bodyPr>
            <a:normAutofit fontScale="90000"/>
          </a:bodyPr>
          <a:lstStyle/>
          <a:p>
            <a:pPr algn="ctr"/>
            <a:r>
              <a:rPr lang="fr-FR" dirty="0" smtClean="0"/>
              <a:t>Routage et navigation Solution 2</a:t>
            </a:r>
            <a:endParaRPr lang="fr-FR" dirty="0"/>
          </a:p>
        </p:txBody>
      </p:sp>
      <p:pic>
        <p:nvPicPr>
          <p:cNvPr id="4" name="Espace réservé du contenu 3"/>
          <p:cNvPicPr>
            <a:picLocks noGrp="1" noChangeAspect="1"/>
          </p:cNvPicPr>
          <p:nvPr>
            <p:ph idx="1"/>
          </p:nvPr>
        </p:nvPicPr>
        <p:blipFill>
          <a:blip r:embed="rId2"/>
          <a:stretch>
            <a:fillRect/>
          </a:stretch>
        </p:blipFill>
        <p:spPr>
          <a:xfrm>
            <a:off x="1446294" y="1164842"/>
            <a:ext cx="8711953" cy="4846637"/>
          </a:xfrm>
          <a:prstGeom prst="rect">
            <a:avLst/>
          </a:prstGeom>
        </p:spPr>
      </p:pic>
    </p:spTree>
    <p:extLst>
      <p:ext uri="{BB962C8B-B14F-4D97-AF65-F5344CB8AC3E}">
        <p14:creationId xmlns:p14="http://schemas.microsoft.com/office/powerpoint/2010/main" val="5015535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fr-FR" sz="6000" dirty="0" smtClean="0"/>
              <a:t>Partie 5: Les Directives</a:t>
            </a:r>
            <a:endParaRPr lang="fr-FR" sz="6000" dirty="0"/>
          </a:p>
        </p:txBody>
      </p:sp>
      <p:pic>
        <p:nvPicPr>
          <p:cNvPr id="4" name="Image 3"/>
          <p:cNvPicPr>
            <a:picLocks noChangeAspect="1"/>
          </p:cNvPicPr>
          <p:nvPr/>
        </p:nvPicPr>
        <p:blipFill>
          <a:blip r:embed="rId2"/>
          <a:stretch>
            <a:fillRect/>
          </a:stretch>
        </p:blipFill>
        <p:spPr>
          <a:xfrm>
            <a:off x="2538249" y="3941379"/>
            <a:ext cx="6117020" cy="2758965"/>
          </a:xfrm>
          <a:prstGeom prst="rect">
            <a:avLst/>
          </a:prstGeom>
        </p:spPr>
      </p:pic>
    </p:spTree>
    <p:extLst>
      <p:ext uri="{BB962C8B-B14F-4D97-AF65-F5344CB8AC3E}">
        <p14:creationId xmlns:p14="http://schemas.microsoft.com/office/powerpoint/2010/main" val="1710051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Directive</a:t>
            </a:r>
            <a:r>
              <a:rPr lang="fr-FR" b="1" dirty="0"/>
              <a:t/>
            </a:r>
            <a:br>
              <a:rPr lang="fr-FR" b="1" dirty="0"/>
            </a:br>
            <a:endParaRPr lang="fr-FR" dirty="0"/>
          </a:p>
        </p:txBody>
      </p:sp>
      <p:sp>
        <p:nvSpPr>
          <p:cNvPr id="3" name="Espace réservé du contenu 2"/>
          <p:cNvSpPr>
            <a:spLocks noGrp="1"/>
          </p:cNvSpPr>
          <p:nvPr>
            <p:ph idx="1"/>
          </p:nvPr>
        </p:nvSpPr>
        <p:spPr/>
        <p:txBody>
          <a:bodyPr>
            <a:normAutofit/>
          </a:bodyPr>
          <a:lstStyle/>
          <a:p>
            <a:pPr algn="just">
              <a:lnSpc>
                <a:spcPct val="150000"/>
              </a:lnSpc>
            </a:pPr>
            <a:r>
              <a:rPr lang="fr-FR" sz="2400" dirty="0"/>
              <a:t>Pour commencer, une définition : les directives </a:t>
            </a:r>
            <a:r>
              <a:rPr lang="fr-FR" sz="2400" b="1" dirty="0"/>
              <a:t>d'</a:t>
            </a:r>
            <a:r>
              <a:rPr lang="fr-FR" sz="2400" b="1" dirty="0" err="1"/>
              <a:t>Angular</a:t>
            </a:r>
            <a:r>
              <a:rPr lang="fr-FR" sz="2400" dirty="0"/>
              <a:t> sont des classes qui ajoutent un comportement supplémentaire aux éléments du </a:t>
            </a:r>
            <a:r>
              <a:rPr lang="fr-FR" sz="2400" b="1" dirty="0"/>
              <a:t>DOM</a:t>
            </a:r>
            <a:r>
              <a:rPr lang="fr-FR" sz="2400" dirty="0"/>
              <a:t>.</a:t>
            </a:r>
          </a:p>
          <a:p>
            <a:pPr algn="just">
              <a:lnSpc>
                <a:spcPct val="150000"/>
              </a:lnSpc>
            </a:pPr>
            <a:r>
              <a:rPr lang="fr-FR" sz="2400" dirty="0" smtClean="0"/>
              <a:t>Ces </a:t>
            </a:r>
            <a:r>
              <a:rPr lang="fr-FR" sz="2400" dirty="0"/>
              <a:t>directives s'appliqueront dans vos fichiers </a:t>
            </a:r>
            <a:r>
              <a:rPr lang="fr-FR" sz="2400" b="1" dirty="0"/>
              <a:t>HTML</a:t>
            </a:r>
            <a:r>
              <a:rPr lang="fr-FR" sz="2400" dirty="0"/>
              <a:t>, sur les balises de composants et/ou balises </a:t>
            </a:r>
            <a:r>
              <a:rPr lang="fr-FR" sz="2400" b="1" dirty="0"/>
              <a:t>HTML</a:t>
            </a:r>
            <a:r>
              <a:rPr lang="fr-FR" sz="2400" dirty="0"/>
              <a:t>.</a:t>
            </a:r>
          </a:p>
        </p:txBody>
      </p:sp>
    </p:spTree>
    <p:extLst>
      <p:ext uri="{BB962C8B-B14F-4D97-AF65-F5344CB8AC3E}">
        <p14:creationId xmlns:p14="http://schemas.microsoft.com/office/powerpoint/2010/main" val="402149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b="1" dirty="0" smtClean="0"/>
              <a:t>Les </a:t>
            </a:r>
            <a:r>
              <a:rPr lang="fr-FR" sz="4000" b="1" dirty="0"/>
              <a:t>directives structurelles</a:t>
            </a:r>
          </a:p>
        </p:txBody>
      </p:sp>
      <p:sp>
        <p:nvSpPr>
          <p:cNvPr id="3" name="Espace réservé du contenu 2"/>
          <p:cNvSpPr>
            <a:spLocks noGrp="1"/>
          </p:cNvSpPr>
          <p:nvPr>
            <p:ph idx="1"/>
          </p:nvPr>
        </p:nvSpPr>
        <p:spPr/>
        <p:txBody>
          <a:bodyPr>
            <a:normAutofit/>
          </a:bodyPr>
          <a:lstStyle/>
          <a:p>
            <a:pPr>
              <a:lnSpc>
                <a:spcPct val="200000"/>
              </a:lnSpc>
            </a:pPr>
            <a:r>
              <a:rPr lang="fr-FR" sz="2800" b="1" dirty="0"/>
              <a:t>*</a:t>
            </a:r>
            <a:r>
              <a:rPr lang="fr-FR" sz="2800" b="1" dirty="0" err="1"/>
              <a:t>NgIf</a:t>
            </a:r>
            <a:endParaRPr lang="fr-FR" sz="2800" b="1" dirty="0"/>
          </a:p>
          <a:p>
            <a:pPr>
              <a:lnSpc>
                <a:spcPct val="200000"/>
              </a:lnSpc>
            </a:pPr>
            <a:r>
              <a:rPr lang="fr-FR" sz="2800" b="1" dirty="0"/>
              <a:t>*</a:t>
            </a:r>
            <a:r>
              <a:rPr lang="fr-FR" sz="2800" b="1" dirty="0" err="1"/>
              <a:t>NgFor</a:t>
            </a:r>
            <a:endParaRPr lang="fr-FR" sz="2800" b="1" dirty="0"/>
          </a:p>
          <a:p>
            <a:pPr>
              <a:lnSpc>
                <a:spcPct val="200000"/>
              </a:lnSpc>
            </a:pPr>
            <a:r>
              <a:rPr lang="fr-FR" sz="2800" b="1" dirty="0"/>
              <a:t>[</a:t>
            </a:r>
            <a:r>
              <a:rPr lang="fr-FR" sz="2800" b="1" dirty="0" err="1"/>
              <a:t>NgSwitch</a:t>
            </a:r>
            <a:r>
              <a:rPr lang="fr-FR" sz="2800" b="1" dirty="0"/>
              <a:t>], *</a:t>
            </a:r>
            <a:r>
              <a:rPr lang="fr-FR" sz="2800" b="1" dirty="0" err="1"/>
              <a:t>NgSwitchCase</a:t>
            </a:r>
            <a:r>
              <a:rPr lang="fr-FR" sz="2800" b="1" dirty="0"/>
              <a:t>, *</a:t>
            </a:r>
            <a:r>
              <a:rPr lang="fr-FR" sz="2800" b="1" dirty="0" err="1"/>
              <a:t>NgSwitchDefault</a:t>
            </a:r>
            <a:endParaRPr lang="fr-FR" sz="2800" b="1" dirty="0"/>
          </a:p>
          <a:p>
            <a:pPr marL="0" indent="0">
              <a:lnSpc>
                <a:spcPct val="200000"/>
              </a:lnSpc>
              <a:buNone/>
            </a:pPr>
            <a:endParaRPr lang="fr-FR" sz="2800" b="1" dirty="0"/>
          </a:p>
        </p:txBody>
      </p:sp>
    </p:spTree>
    <p:extLst>
      <p:ext uri="{BB962C8B-B14F-4D97-AF65-F5344CB8AC3E}">
        <p14:creationId xmlns:p14="http://schemas.microsoft.com/office/powerpoint/2010/main" val="77791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3200" dirty="0" smtClean="0"/>
              <a:t>Partie 6:Services </a:t>
            </a:r>
            <a:r>
              <a:rPr lang="fr-FR" sz="3200" dirty="0"/>
              <a:t>et injection de dépendance</a:t>
            </a:r>
          </a:p>
        </p:txBody>
      </p:sp>
      <p:pic>
        <p:nvPicPr>
          <p:cNvPr id="7" name="Image 6"/>
          <p:cNvPicPr>
            <a:picLocks noChangeAspect="1"/>
          </p:cNvPicPr>
          <p:nvPr/>
        </p:nvPicPr>
        <p:blipFill>
          <a:blip r:embed="rId2"/>
          <a:stretch>
            <a:fillRect/>
          </a:stretch>
        </p:blipFill>
        <p:spPr>
          <a:xfrm>
            <a:off x="1051561" y="4468031"/>
            <a:ext cx="7982080" cy="2248079"/>
          </a:xfrm>
          <a:prstGeom prst="rect">
            <a:avLst/>
          </a:prstGeom>
        </p:spPr>
      </p:pic>
    </p:spTree>
    <p:extLst>
      <p:ext uri="{BB962C8B-B14F-4D97-AF65-F5344CB8AC3E}">
        <p14:creationId xmlns:p14="http://schemas.microsoft.com/office/powerpoint/2010/main" val="10539272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Les Services</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a:t>Anatomie d'un service </a:t>
            </a:r>
            <a:r>
              <a:rPr lang="fr-FR" sz="2800" dirty="0" err="1" smtClean="0"/>
              <a:t>Angular</a:t>
            </a:r>
            <a:endParaRPr lang="fr-FR" sz="2800" dirty="0" smtClean="0"/>
          </a:p>
          <a:p>
            <a:pPr algn="just">
              <a:lnSpc>
                <a:spcPct val="200000"/>
              </a:lnSpc>
            </a:pPr>
            <a:r>
              <a:rPr lang="fr-FR" sz="2800" dirty="0"/>
              <a:t>Créer et utiliser des </a:t>
            </a:r>
            <a:r>
              <a:rPr lang="fr-FR" sz="2800" dirty="0" smtClean="0"/>
              <a:t>services</a:t>
            </a:r>
          </a:p>
          <a:p>
            <a:pPr algn="just">
              <a:lnSpc>
                <a:spcPct val="200000"/>
              </a:lnSpc>
            </a:pPr>
            <a:r>
              <a:rPr lang="fr-FR" sz="2800" dirty="0"/>
              <a:t>Utiliser l'injection de dépendance pour gérer les services</a:t>
            </a:r>
          </a:p>
        </p:txBody>
      </p:sp>
    </p:spTree>
    <p:extLst>
      <p:ext uri="{BB962C8B-B14F-4D97-AF65-F5344CB8AC3E}">
        <p14:creationId xmlns:p14="http://schemas.microsoft.com/office/powerpoint/2010/main" val="5499689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64476" y="182217"/>
            <a:ext cx="8911687" cy="495701"/>
          </a:xfrm>
        </p:spPr>
        <p:txBody>
          <a:bodyPr>
            <a:normAutofit fontScale="90000"/>
          </a:bodyPr>
          <a:lstStyle/>
          <a:p>
            <a:pPr algn="ctr"/>
            <a:r>
              <a:rPr lang="fr-FR" dirty="0" smtClean="0"/>
              <a:t>Concept de service</a:t>
            </a:r>
            <a:endParaRPr lang="fr-FR" dirty="0"/>
          </a:p>
        </p:txBody>
      </p:sp>
      <p:sp>
        <p:nvSpPr>
          <p:cNvPr id="3" name="Espace réservé du contenu 2"/>
          <p:cNvSpPr>
            <a:spLocks noGrp="1"/>
          </p:cNvSpPr>
          <p:nvPr>
            <p:ph idx="1"/>
          </p:nvPr>
        </p:nvSpPr>
        <p:spPr>
          <a:xfrm>
            <a:off x="536027" y="817052"/>
            <a:ext cx="10968584" cy="4810391"/>
          </a:xfrm>
        </p:spPr>
        <p:txBody>
          <a:bodyPr>
            <a:noAutofit/>
          </a:bodyPr>
          <a:lstStyle/>
          <a:p>
            <a:pPr algn="just">
              <a:lnSpc>
                <a:spcPct val="160000"/>
              </a:lnSpc>
            </a:pPr>
            <a:r>
              <a:rPr lang="fr-FR" dirty="0"/>
              <a:t>Un service est une classe </a:t>
            </a:r>
            <a:r>
              <a:rPr lang="fr-FR" b="1" dirty="0"/>
              <a:t>TS</a:t>
            </a:r>
            <a:r>
              <a:rPr lang="fr-FR" dirty="0"/>
              <a:t> composée d'attributs et de méthodes, dont l'instanciation est gérée par </a:t>
            </a:r>
            <a:r>
              <a:rPr lang="fr-FR" b="1" dirty="0" err="1"/>
              <a:t>Angular</a:t>
            </a:r>
            <a:r>
              <a:rPr lang="fr-FR" dirty="0"/>
              <a:t>.</a:t>
            </a:r>
          </a:p>
          <a:p>
            <a:pPr algn="just">
              <a:lnSpc>
                <a:spcPct val="160000"/>
              </a:lnSpc>
            </a:pPr>
            <a:r>
              <a:rPr lang="fr-FR" dirty="0"/>
              <a:t>Un service est, sauf cas spécifique, un </a:t>
            </a:r>
            <a:r>
              <a:rPr lang="fr-FR" b="1" dirty="0"/>
              <a:t>singleton</a:t>
            </a:r>
            <a:r>
              <a:rPr lang="fr-FR" dirty="0"/>
              <a:t> (</a:t>
            </a:r>
            <a:r>
              <a:rPr lang="fr-FR" b="1" dirty="0"/>
              <a:t>design pattern</a:t>
            </a:r>
            <a:r>
              <a:rPr lang="fr-FR" dirty="0"/>
              <a:t>) : une seule instance de l’objet est utilisée à travers toute l’application.</a:t>
            </a:r>
          </a:p>
          <a:p>
            <a:pPr algn="just">
              <a:lnSpc>
                <a:spcPct val="160000"/>
              </a:lnSpc>
            </a:pPr>
            <a:r>
              <a:rPr lang="fr-FR" dirty="0"/>
              <a:t>Une fois instancié, il est injectable dans n'importe lequel de vos composants ou dans un autre service</a:t>
            </a:r>
            <a:r>
              <a:rPr lang="fr-FR" dirty="0" smtClean="0"/>
              <a:t>.</a:t>
            </a:r>
          </a:p>
          <a:p>
            <a:pPr algn="just">
              <a:lnSpc>
                <a:spcPct val="160000"/>
              </a:lnSpc>
            </a:pPr>
            <a:r>
              <a:rPr lang="fr-FR" dirty="0"/>
              <a:t>Ils permettent de </a:t>
            </a:r>
            <a:r>
              <a:rPr lang="fr-FR" dirty="0" smtClean="0"/>
              <a:t>:</a:t>
            </a:r>
          </a:p>
          <a:p>
            <a:pPr lvl="1" algn="just">
              <a:lnSpc>
                <a:spcPct val="160000"/>
              </a:lnSpc>
            </a:pPr>
            <a:r>
              <a:rPr lang="fr-FR" dirty="0"/>
              <a:t>réutiliser du code entre différents composants</a:t>
            </a:r>
          </a:p>
          <a:p>
            <a:pPr lvl="1" algn="just">
              <a:lnSpc>
                <a:spcPct val="160000"/>
              </a:lnSpc>
            </a:pPr>
            <a:r>
              <a:rPr lang="fr-FR" dirty="0"/>
              <a:t>faciliter l'échange des données</a:t>
            </a:r>
          </a:p>
          <a:p>
            <a:pPr lvl="1" algn="just">
              <a:lnSpc>
                <a:spcPct val="160000"/>
              </a:lnSpc>
            </a:pPr>
            <a:r>
              <a:rPr lang="fr-FR" dirty="0"/>
              <a:t>centraliser les appels de service</a:t>
            </a:r>
          </a:p>
          <a:p>
            <a:pPr lvl="1" algn="just">
              <a:lnSpc>
                <a:spcPct val="160000"/>
              </a:lnSpc>
            </a:pPr>
            <a:r>
              <a:rPr lang="fr-FR" dirty="0"/>
              <a:t>séparer les responsabilités visuelles (component) et fonctionnelles/techniques (service)</a:t>
            </a:r>
          </a:p>
          <a:p>
            <a:pPr lvl="1" algn="just">
              <a:lnSpc>
                <a:spcPct val="160000"/>
              </a:lnSpc>
            </a:pPr>
            <a:endParaRPr lang="fr-FR" dirty="0"/>
          </a:p>
          <a:p>
            <a:pPr algn="just">
              <a:lnSpc>
                <a:spcPct val="160000"/>
              </a:lnSpc>
            </a:pPr>
            <a:endParaRPr lang="fr-FR" dirty="0"/>
          </a:p>
        </p:txBody>
      </p:sp>
    </p:spTree>
    <p:extLst>
      <p:ext uri="{BB962C8B-B14F-4D97-AF65-F5344CB8AC3E}">
        <p14:creationId xmlns:p14="http://schemas.microsoft.com/office/powerpoint/2010/main" val="30807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down)">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2800" dirty="0"/>
              <a:t>Comprendre les avantages de l'utilisation d'</a:t>
            </a:r>
            <a:r>
              <a:rPr lang="fr-FR" sz="2800" dirty="0" err="1"/>
              <a:t>Angular</a:t>
            </a:r>
            <a:r>
              <a:rPr lang="fr-FR" sz="2800" dirty="0"/>
              <a:t/>
            </a:r>
            <a:br>
              <a:rPr lang="fr-FR" sz="2800" dirty="0"/>
            </a:br>
            <a:endParaRPr lang="fr-FR" sz="2800" dirty="0"/>
          </a:p>
        </p:txBody>
      </p:sp>
      <p:pic>
        <p:nvPicPr>
          <p:cNvPr id="7" name="Image 6"/>
          <p:cNvPicPr>
            <a:picLocks noChangeAspect="1"/>
          </p:cNvPicPr>
          <p:nvPr/>
        </p:nvPicPr>
        <p:blipFill>
          <a:blip r:embed="rId2"/>
          <a:stretch>
            <a:fillRect/>
          </a:stretch>
        </p:blipFill>
        <p:spPr>
          <a:xfrm>
            <a:off x="898634" y="3358055"/>
            <a:ext cx="8371490" cy="3358055"/>
          </a:xfrm>
          <a:prstGeom prst="rect">
            <a:avLst/>
          </a:prstGeom>
        </p:spPr>
      </p:pic>
    </p:spTree>
    <p:extLst>
      <p:ext uri="{BB962C8B-B14F-4D97-AF65-F5344CB8AC3E}">
        <p14:creationId xmlns:p14="http://schemas.microsoft.com/office/powerpoint/2010/main" val="13507194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8980" y="385178"/>
            <a:ext cx="8911687" cy="751929"/>
          </a:xfrm>
        </p:spPr>
        <p:txBody>
          <a:bodyPr>
            <a:normAutofit fontScale="90000"/>
          </a:bodyPr>
          <a:lstStyle/>
          <a:p>
            <a:pPr algn="ctr"/>
            <a:r>
              <a:rPr lang="fr-FR" b="1" dirty="0" smtClean="0"/>
              <a:t>Service</a:t>
            </a:r>
            <a:r>
              <a:rPr lang="fr-FR" dirty="0" smtClean="0"/>
              <a:t> </a:t>
            </a:r>
            <a:r>
              <a:rPr lang="fr-FR" b="1" dirty="0"/>
              <a:t>Cas d’utilisation</a:t>
            </a:r>
            <a:br>
              <a:rPr lang="fr-FR" b="1" dirty="0"/>
            </a:br>
            <a:endParaRPr lang="fr-FR" dirty="0"/>
          </a:p>
        </p:txBody>
      </p:sp>
      <p:sp>
        <p:nvSpPr>
          <p:cNvPr id="3" name="Espace réservé du contenu 2"/>
          <p:cNvSpPr>
            <a:spLocks noGrp="1"/>
          </p:cNvSpPr>
          <p:nvPr>
            <p:ph idx="1"/>
          </p:nvPr>
        </p:nvSpPr>
        <p:spPr>
          <a:xfrm>
            <a:off x="614855" y="1455938"/>
            <a:ext cx="10889757" cy="4455284"/>
          </a:xfrm>
        </p:spPr>
        <p:txBody>
          <a:bodyPr>
            <a:normAutofit/>
          </a:bodyPr>
          <a:lstStyle/>
          <a:p>
            <a:pPr algn="just">
              <a:lnSpc>
                <a:spcPct val="150000"/>
              </a:lnSpc>
            </a:pPr>
            <a:r>
              <a:rPr lang="fr-FR" sz="2000" dirty="0"/>
              <a:t>Communication avec une API</a:t>
            </a:r>
          </a:p>
          <a:p>
            <a:pPr algn="just">
              <a:lnSpc>
                <a:spcPct val="150000"/>
              </a:lnSpc>
            </a:pPr>
            <a:r>
              <a:rPr lang="fr-FR" sz="2000" dirty="0"/>
              <a:t>Communication avec une base de données</a:t>
            </a:r>
          </a:p>
          <a:p>
            <a:pPr algn="just">
              <a:lnSpc>
                <a:spcPct val="150000"/>
              </a:lnSpc>
            </a:pPr>
            <a:r>
              <a:rPr lang="fr-FR" sz="2000" dirty="0"/>
              <a:t>Implémentation d’un cache d’objets</a:t>
            </a:r>
          </a:p>
          <a:p>
            <a:pPr algn="just">
              <a:lnSpc>
                <a:spcPct val="150000"/>
              </a:lnSpc>
            </a:pPr>
            <a:r>
              <a:rPr lang="fr-FR" sz="2000" dirty="0"/>
              <a:t>Gestion de la session utilisateur côté </a:t>
            </a:r>
            <a:r>
              <a:rPr lang="fr-FR" sz="2000" dirty="0" smtClean="0"/>
              <a:t>client</a:t>
            </a:r>
          </a:p>
          <a:p>
            <a:pPr algn="just">
              <a:lnSpc>
                <a:spcPct val="150000"/>
              </a:lnSpc>
            </a:pPr>
            <a:r>
              <a:rPr lang="fr-FR" sz="2000" dirty="0"/>
              <a:t>Pour faire simple, la responsabilité des </a:t>
            </a:r>
            <a:r>
              <a:rPr lang="fr-FR" sz="2000" b="1" dirty="0"/>
              <a:t>@Component </a:t>
            </a:r>
            <a:r>
              <a:rPr lang="fr-FR" sz="2000" dirty="0"/>
              <a:t>se limite à afficher et formater la donnée, toute autre opération doit être déléguée à un service.</a:t>
            </a:r>
          </a:p>
          <a:p>
            <a:pPr algn="just">
              <a:lnSpc>
                <a:spcPct val="150000"/>
              </a:lnSpc>
            </a:pPr>
            <a:endParaRPr lang="fr-FR" sz="2000" dirty="0"/>
          </a:p>
        </p:txBody>
      </p:sp>
    </p:spTree>
    <p:extLst>
      <p:ext uri="{BB962C8B-B14F-4D97-AF65-F5344CB8AC3E}">
        <p14:creationId xmlns:p14="http://schemas.microsoft.com/office/powerpoint/2010/main" val="135359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Architecture</a:t>
            </a:r>
            <a:endParaRPr lang="fr-FR" dirty="0"/>
          </a:p>
        </p:txBody>
      </p:sp>
      <p:pic>
        <p:nvPicPr>
          <p:cNvPr id="4" name="Espace réservé du contenu 3"/>
          <p:cNvPicPr>
            <a:picLocks noGrp="1" noChangeAspect="1"/>
          </p:cNvPicPr>
          <p:nvPr>
            <p:ph idx="1"/>
          </p:nvPr>
        </p:nvPicPr>
        <p:blipFill>
          <a:blip r:embed="rId2"/>
          <a:stretch>
            <a:fillRect/>
          </a:stretch>
        </p:blipFill>
        <p:spPr>
          <a:xfrm>
            <a:off x="1802944" y="2317531"/>
            <a:ext cx="8592207" cy="3326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4040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27234" y="232383"/>
            <a:ext cx="10058400" cy="697782"/>
          </a:xfrm>
        </p:spPr>
        <p:txBody>
          <a:bodyPr>
            <a:normAutofit fontScale="90000"/>
          </a:bodyPr>
          <a:lstStyle/>
          <a:p>
            <a:pPr algn="ctr"/>
            <a:r>
              <a:rPr lang="fr-FR" dirty="0" smtClean="0"/>
              <a:t>Exemple d’un service</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702675" y="1292772"/>
            <a:ext cx="8907517" cy="4540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42198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Création d'un </a:t>
            </a:r>
            <a:r>
              <a:rPr lang="fr-FR" dirty="0" smtClean="0"/>
              <a:t>service</a:t>
            </a:r>
            <a:endParaRPr lang="fr-FR" dirty="0"/>
          </a:p>
        </p:txBody>
      </p:sp>
      <p:sp>
        <p:nvSpPr>
          <p:cNvPr id="3" name="Espace réservé du contenu 2"/>
          <p:cNvSpPr>
            <a:spLocks noGrp="1"/>
          </p:cNvSpPr>
          <p:nvPr>
            <p:ph idx="1"/>
          </p:nvPr>
        </p:nvSpPr>
        <p:spPr>
          <a:xfrm>
            <a:off x="1290565" y="2093976"/>
            <a:ext cx="10058400" cy="4243762"/>
          </a:xfrm>
        </p:spPr>
        <p:txBody>
          <a:bodyPr>
            <a:noAutofit/>
          </a:bodyPr>
          <a:lstStyle/>
          <a:p>
            <a:pPr>
              <a:lnSpc>
                <a:spcPct val="200000"/>
              </a:lnSpc>
            </a:pPr>
            <a:r>
              <a:rPr lang="fr-FR" dirty="0"/>
              <a:t>Pour générer un service, </a:t>
            </a:r>
            <a:r>
              <a:rPr lang="fr-FR" b="1" dirty="0" err="1"/>
              <a:t>Angular</a:t>
            </a:r>
            <a:r>
              <a:rPr lang="fr-FR" dirty="0"/>
              <a:t> </a:t>
            </a:r>
            <a:r>
              <a:rPr lang="fr-FR" b="1" dirty="0"/>
              <a:t>CLI</a:t>
            </a:r>
            <a:r>
              <a:rPr lang="fr-FR" dirty="0"/>
              <a:t> offre la commande suivante </a:t>
            </a:r>
            <a:r>
              <a:rPr lang="fr-FR" dirty="0" smtClean="0"/>
              <a:t>:</a:t>
            </a:r>
          </a:p>
          <a:p>
            <a:pPr>
              <a:lnSpc>
                <a:spcPct val="200000"/>
              </a:lnSpc>
            </a:pPr>
            <a:endParaRPr lang="fr-FR" dirty="0"/>
          </a:p>
          <a:p>
            <a:pPr>
              <a:lnSpc>
                <a:spcPct val="200000"/>
              </a:lnSpc>
            </a:pPr>
            <a:endParaRPr lang="fr-FR" dirty="0" smtClean="0"/>
          </a:p>
          <a:p>
            <a:pPr>
              <a:lnSpc>
                <a:spcPct val="200000"/>
              </a:lnSpc>
            </a:pPr>
            <a:r>
              <a:rPr lang="fr-FR" dirty="0"/>
              <a:t>Ceci Cela crée deux fichiers </a:t>
            </a:r>
            <a:r>
              <a:rPr lang="fr-FR" dirty="0" smtClean="0"/>
              <a:t>:</a:t>
            </a:r>
          </a:p>
          <a:p>
            <a:pPr lvl="1">
              <a:lnSpc>
                <a:spcPct val="200000"/>
              </a:lnSpc>
            </a:pPr>
            <a:r>
              <a:rPr lang="fr-FR" b="1" dirty="0" err="1"/>
              <a:t>my-service.service.ts</a:t>
            </a:r>
            <a:r>
              <a:rPr lang="fr-FR" dirty="0"/>
              <a:t> : Contient la logique du service</a:t>
            </a:r>
            <a:r>
              <a:rPr lang="fr-FR" dirty="0" smtClean="0"/>
              <a:t>.</a:t>
            </a:r>
          </a:p>
          <a:p>
            <a:pPr lvl="1">
              <a:lnSpc>
                <a:spcPct val="200000"/>
              </a:lnSpc>
            </a:pPr>
            <a:r>
              <a:rPr lang="fr-FR" b="1" dirty="0" err="1" smtClean="0"/>
              <a:t>my-service.service.spec.ts</a:t>
            </a:r>
            <a:r>
              <a:rPr lang="fr-FR" dirty="0" smtClean="0"/>
              <a:t> </a:t>
            </a:r>
            <a:r>
              <a:rPr lang="fr-FR" dirty="0"/>
              <a:t>: Fichier de test pour le service.</a:t>
            </a:r>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557428" y="3183057"/>
            <a:ext cx="4055095" cy="725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6848474" y="3183057"/>
            <a:ext cx="3336049" cy="725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16260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t>Utilisation d'un service dans un </a:t>
            </a:r>
            <a:r>
              <a:rPr lang="fr-FR" sz="3200" dirty="0" smtClean="0"/>
              <a:t>composant</a:t>
            </a:r>
            <a:endParaRPr lang="fr-FR" sz="3200"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844566" y="1939159"/>
            <a:ext cx="8466082" cy="4099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14578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t>Injection Au niveau global </a:t>
            </a:r>
            <a:r>
              <a:rPr lang="fr-FR" sz="3200" dirty="0">
                <a:solidFill>
                  <a:srgbClr val="FF0000"/>
                </a:solidFill>
              </a:rPr>
              <a:t>(</a:t>
            </a:r>
            <a:r>
              <a:rPr lang="fr-FR" sz="3200" dirty="0" err="1">
                <a:solidFill>
                  <a:srgbClr val="FF0000"/>
                </a:solidFill>
              </a:rPr>
              <a:t>providedIn</a:t>
            </a:r>
            <a:r>
              <a:rPr lang="fr-FR" sz="3200" dirty="0">
                <a:solidFill>
                  <a:srgbClr val="FF0000"/>
                </a:solidFill>
              </a:rPr>
              <a:t>: '</a:t>
            </a:r>
            <a:r>
              <a:rPr lang="fr-FR" sz="3200" dirty="0" err="1">
                <a:solidFill>
                  <a:srgbClr val="FF0000"/>
                </a:solidFill>
              </a:rPr>
              <a:t>root</a:t>
            </a:r>
            <a:r>
              <a:rPr lang="fr-FR" sz="3200" dirty="0">
                <a:solidFill>
                  <a:srgbClr val="FF0000"/>
                </a:solidFill>
              </a:rPr>
              <a:t>')</a:t>
            </a:r>
          </a:p>
        </p:txBody>
      </p:sp>
      <p:sp>
        <p:nvSpPr>
          <p:cNvPr id="3" name="Espace réservé du contenu 2"/>
          <p:cNvSpPr>
            <a:spLocks noGrp="1"/>
          </p:cNvSpPr>
          <p:nvPr>
            <p:ph idx="1"/>
          </p:nvPr>
        </p:nvSpPr>
        <p:spPr/>
        <p:txBody>
          <a:bodyPr>
            <a:normAutofit/>
          </a:bodyPr>
          <a:lstStyle/>
          <a:p>
            <a:pPr algn="just">
              <a:lnSpc>
                <a:spcPct val="200000"/>
              </a:lnSpc>
            </a:pPr>
            <a:r>
              <a:rPr lang="fr-FR" sz="2800" dirty="0"/>
              <a:t>Le service est disponible dans toute l'application et est instancié une seule fois (singleton).Recommandé pour les services partagés.</a:t>
            </a:r>
          </a:p>
        </p:txBody>
      </p:sp>
    </p:spTree>
    <p:extLst>
      <p:ext uri="{BB962C8B-B14F-4D97-AF65-F5344CB8AC3E}">
        <p14:creationId xmlns:p14="http://schemas.microsoft.com/office/powerpoint/2010/main" val="860064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Conclusion</a:t>
            </a:r>
            <a:endParaRPr lang="fr-FR" dirty="0"/>
          </a:p>
        </p:txBody>
      </p:sp>
      <p:sp>
        <p:nvSpPr>
          <p:cNvPr id="3" name="Espace réservé du contenu 2"/>
          <p:cNvSpPr>
            <a:spLocks noGrp="1"/>
          </p:cNvSpPr>
          <p:nvPr>
            <p:ph idx="1"/>
          </p:nvPr>
        </p:nvSpPr>
        <p:spPr/>
        <p:txBody>
          <a:bodyPr>
            <a:noAutofit/>
          </a:bodyPr>
          <a:lstStyle/>
          <a:p>
            <a:pPr algn="just">
              <a:lnSpc>
                <a:spcPct val="150000"/>
              </a:lnSpc>
            </a:pPr>
            <a:r>
              <a:rPr lang="fr-FR" sz="2800" dirty="0"/>
              <a:t>L’utilisation des services et de l’injection de dépendance dans </a:t>
            </a:r>
            <a:r>
              <a:rPr lang="fr-FR" sz="2800" dirty="0" err="1"/>
              <a:t>Angular</a:t>
            </a:r>
            <a:r>
              <a:rPr lang="fr-FR" sz="2800" dirty="0"/>
              <a:t> permet </a:t>
            </a:r>
            <a:r>
              <a:rPr lang="fr-FR" sz="2800" dirty="0" smtClean="0"/>
              <a:t>:</a:t>
            </a:r>
          </a:p>
          <a:p>
            <a:pPr lvl="1" algn="just">
              <a:lnSpc>
                <a:spcPct val="150000"/>
              </a:lnSpc>
            </a:pPr>
            <a:r>
              <a:rPr lang="fr-FR" sz="2400" dirty="0"/>
              <a:t>De </a:t>
            </a:r>
            <a:r>
              <a:rPr lang="fr-FR" sz="2400" b="1" dirty="0"/>
              <a:t>centraliser la logique métier</a:t>
            </a:r>
            <a:r>
              <a:rPr lang="fr-FR" sz="2400" dirty="0"/>
              <a:t> et les appels aux </a:t>
            </a:r>
            <a:r>
              <a:rPr lang="fr-FR" sz="2400" dirty="0" smtClean="0"/>
              <a:t>API</a:t>
            </a:r>
          </a:p>
          <a:p>
            <a:pPr lvl="1" algn="just">
              <a:lnSpc>
                <a:spcPct val="150000"/>
              </a:lnSpc>
            </a:pPr>
            <a:r>
              <a:rPr lang="fr-FR" sz="2400" dirty="0"/>
              <a:t>D’</a:t>
            </a:r>
            <a:r>
              <a:rPr lang="fr-FR" sz="2400" b="1" dirty="0"/>
              <a:t>éviter la duplication du code</a:t>
            </a:r>
            <a:r>
              <a:rPr lang="fr-FR" sz="2400" dirty="0"/>
              <a:t> dans les </a:t>
            </a:r>
            <a:r>
              <a:rPr lang="fr-FR" sz="2400" dirty="0" smtClean="0"/>
              <a:t>composants</a:t>
            </a:r>
          </a:p>
          <a:p>
            <a:pPr lvl="1" algn="just">
              <a:lnSpc>
                <a:spcPct val="150000"/>
              </a:lnSpc>
            </a:pPr>
            <a:r>
              <a:rPr lang="fr-FR" sz="2400" dirty="0"/>
              <a:t>De </a:t>
            </a:r>
            <a:r>
              <a:rPr lang="fr-FR" sz="2400" b="1" dirty="0"/>
              <a:t>faciliter les tests </a:t>
            </a:r>
            <a:r>
              <a:rPr lang="fr-FR" sz="2400" b="1" dirty="0" smtClean="0"/>
              <a:t>unitaires</a:t>
            </a:r>
          </a:p>
          <a:p>
            <a:pPr lvl="1" algn="just">
              <a:lnSpc>
                <a:spcPct val="150000"/>
              </a:lnSpc>
            </a:pPr>
            <a:r>
              <a:rPr lang="fr-FR" sz="2400" dirty="0"/>
              <a:t>D’</a:t>
            </a:r>
            <a:r>
              <a:rPr lang="fr-FR" sz="2400" b="1" dirty="0"/>
              <a:t>optimiser la gestion des instances</a:t>
            </a:r>
            <a:r>
              <a:rPr lang="fr-FR" sz="2400" dirty="0"/>
              <a:t> grâce à l’injection de dépendance</a:t>
            </a:r>
          </a:p>
        </p:txBody>
      </p:sp>
    </p:spTree>
    <p:extLst>
      <p:ext uri="{BB962C8B-B14F-4D97-AF65-F5344CB8AC3E}">
        <p14:creationId xmlns:p14="http://schemas.microsoft.com/office/powerpoint/2010/main" val="33007238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Partie 9 : </a:t>
            </a:r>
            <a:r>
              <a:rPr lang="fr-FR" dirty="0" err="1" smtClean="0"/>
              <a:t>HttpClient</a:t>
            </a:r>
            <a:endParaRPr lang="fr-FR" dirty="0"/>
          </a:p>
        </p:txBody>
      </p:sp>
      <p:pic>
        <p:nvPicPr>
          <p:cNvPr id="7" name="Image 6"/>
          <p:cNvPicPr>
            <a:picLocks noChangeAspect="1"/>
          </p:cNvPicPr>
          <p:nvPr/>
        </p:nvPicPr>
        <p:blipFill>
          <a:blip r:embed="rId2"/>
          <a:stretch>
            <a:fillRect/>
          </a:stretch>
        </p:blipFill>
        <p:spPr>
          <a:xfrm>
            <a:off x="1850313" y="4468031"/>
            <a:ext cx="7246390" cy="2137721"/>
          </a:xfrm>
          <a:prstGeom prst="rect">
            <a:avLst/>
          </a:prstGeom>
        </p:spPr>
      </p:pic>
    </p:spTree>
    <p:extLst>
      <p:ext uri="{BB962C8B-B14F-4D97-AF65-F5344CB8AC3E}">
        <p14:creationId xmlns:p14="http://schemas.microsoft.com/office/powerpoint/2010/main" val="19127773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HTTPCLIENT</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a:t>Communiquer avec une API </a:t>
            </a:r>
            <a:r>
              <a:rPr lang="fr-FR" sz="2800" dirty="0" err="1"/>
              <a:t>RESTful</a:t>
            </a:r>
            <a:r>
              <a:rPr lang="fr-FR" sz="2800" dirty="0"/>
              <a:t> à l'aide du module </a:t>
            </a:r>
            <a:r>
              <a:rPr lang="fr-FR" sz="2800" dirty="0" err="1"/>
              <a:t>Angular's</a:t>
            </a:r>
            <a:r>
              <a:rPr lang="fr-FR" sz="2800" dirty="0"/>
              <a:t> </a:t>
            </a:r>
            <a:r>
              <a:rPr lang="fr-FR" sz="2800" dirty="0" err="1"/>
              <a:t>HttpClient</a:t>
            </a:r>
            <a:endParaRPr lang="fr-FR" sz="2800" dirty="0"/>
          </a:p>
          <a:p>
            <a:pPr algn="just">
              <a:lnSpc>
                <a:spcPct val="200000"/>
              </a:lnSpc>
            </a:pPr>
            <a:r>
              <a:rPr lang="fr-FR" sz="2800" dirty="0" smtClean="0"/>
              <a:t>Mise </a:t>
            </a:r>
            <a:r>
              <a:rPr lang="fr-FR" sz="2800" dirty="0"/>
              <a:t>en œuvre des requêtes GET, POST, PUT et DELETE</a:t>
            </a:r>
          </a:p>
          <a:p>
            <a:pPr algn="just">
              <a:lnSpc>
                <a:spcPct val="200000"/>
              </a:lnSpc>
            </a:pPr>
            <a:r>
              <a:rPr lang="fr-FR" sz="2800" dirty="0" smtClean="0"/>
              <a:t>Gestion </a:t>
            </a:r>
            <a:r>
              <a:rPr lang="fr-FR" sz="2800" dirty="0"/>
              <a:t>des erreurs et des événements de progression</a:t>
            </a:r>
          </a:p>
          <a:p>
            <a:pPr algn="just">
              <a:lnSpc>
                <a:spcPct val="200000"/>
              </a:lnSpc>
            </a:pPr>
            <a:endParaRPr lang="fr-FR" sz="2800" dirty="0"/>
          </a:p>
        </p:txBody>
      </p:sp>
    </p:spTree>
    <p:extLst>
      <p:ext uri="{BB962C8B-B14F-4D97-AF65-F5344CB8AC3E}">
        <p14:creationId xmlns:p14="http://schemas.microsoft.com/office/powerpoint/2010/main" val="30639242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7808" y="166325"/>
            <a:ext cx="8911687" cy="930166"/>
          </a:xfrm>
        </p:spPr>
        <p:txBody>
          <a:bodyPr>
            <a:normAutofit/>
          </a:bodyPr>
          <a:lstStyle/>
          <a:p>
            <a:pPr algn="ctr"/>
            <a:r>
              <a:rPr lang="fr-FR" sz="2400" b="1" dirty="0" err="1" smtClean="0"/>
              <a:t>RxJS</a:t>
            </a:r>
            <a:r>
              <a:rPr lang="fr-FR" sz="2400" b="1" dirty="0" smtClean="0"/>
              <a:t> </a:t>
            </a:r>
            <a:r>
              <a:rPr lang="fr-FR" sz="2400" b="1" dirty="0"/>
              <a:t>(</a:t>
            </a:r>
            <a:r>
              <a:rPr lang="fr-FR" sz="2400" b="1" dirty="0" err="1"/>
              <a:t>Reactive</a:t>
            </a:r>
            <a:r>
              <a:rPr lang="fr-FR" sz="2400" b="1" dirty="0"/>
              <a:t> extensions for </a:t>
            </a:r>
            <a:r>
              <a:rPr lang="fr-FR" sz="2800" b="1" dirty="0"/>
              <a:t>JavaScript</a:t>
            </a:r>
            <a:r>
              <a:rPr lang="fr-FR" sz="2400" b="1" dirty="0"/>
              <a:t>) </a:t>
            </a:r>
            <a:endParaRPr lang="fr-FR" sz="2400" dirty="0"/>
          </a:p>
        </p:txBody>
      </p:sp>
      <p:sp>
        <p:nvSpPr>
          <p:cNvPr id="3" name="Espace réservé du contenu 2"/>
          <p:cNvSpPr>
            <a:spLocks noGrp="1"/>
          </p:cNvSpPr>
          <p:nvPr>
            <p:ph idx="1"/>
          </p:nvPr>
        </p:nvSpPr>
        <p:spPr>
          <a:xfrm>
            <a:off x="898634" y="1096491"/>
            <a:ext cx="10605978" cy="4036381"/>
          </a:xfrm>
        </p:spPr>
        <p:txBody>
          <a:bodyPr>
            <a:normAutofit/>
          </a:bodyPr>
          <a:lstStyle/>
          <a:p>
            <a:pPr algn="just">
              <a:lnSpc>
                <a:spcPct val="200000"/>
              </a:lnSpc>
            </a:pPr>
            <a:r>
              <a:rPr lang="fr-FR" sz="2000" b="1" dirty="0" err="1"/>
              <a:t>RxJS</a:t>
            </a:r>
            <a:r>
              <a:rPr lang="fr-FR" sz="2000" dirty="0"/>
              <a:t> est une bibliothèque de programmation réactive utilisant des </a:t>
            </a:r>
            <a:r>
              <a:rPr lang="fr-FR" sz="2000" i="1" dirty="0"/>
              <a:t>Observables</a:t>
            </a:r>
            <a:r>
              <a:rPr lang="fr-FR" sz="2000" dirty="0"/>
              <a:t> pour faciliter la composition de code asynchrone</a:t>
            </a:r>
            <a:r>
              <a:rPr lang="fr-FR" sz="2000" dirty="0" smtClean="0"/>
              <a:t>.</a:t>
            </a:r>
          </a:p>
          <a:p>
            <a:pPr algn="just">
              <a:lnSpc>
                <a:spcPct val="200000"/>
              </a:lnSpc>
            </a:pPr>
            <a:r>
              <a:rPr lang="fr-FR" sz="2000" b="1" dirty="0" err="1"/>
              <a:t>ReactiveX</a:t>
            </a:r>
            <a:r>
              <a:rPr lang="fr-FR" sz="2000" dirty="0"/>
              <a:t> combine l’</a:t>
            </a:r>
            <a:r>
              <a:rPr lang="fr-FR" sz="2000" i="1" dirty="0"/>
              <a:t>Observer pattern</a:t>
            </a:r>
            <a:r>
              <a:rPr lang="fr-FR" sz="2000" dirty="0"/>
              <a:t> avec l’</a:t>
            </a:r>
            <a:r>
              <a:rPr lang="fr-FR" sz="2000" i="1" dirty="0"/>
              <a:t>Iterator pattern</a:t>
            </a:r>
            <a:r>
              <a:rPr lang="fr-FR" sz="2000" dirty="0"/>
              <a:t> et la </a:t>
            </a:r>
            <a:r>
              <a:rPr lang="fr-FR" sz="2000" i="1" dirty="0"/>
              <a:t>programmation fonctionnelle</a:t>
            </a:r>
            <a:r>
              <a:rPr lang="fr-FR" sz="2000" dirty="0"/>
              <a:t> avec des collections pour répondre au besoin de gérer les séquences d'événements.</a:t>
            </a:r>
          </a:p>
        </p:txBody>
      </p:sp>
      <p:pic>
        <p:nvPicPr>
          <p:cNvPr id="4" name="Image 3"/>
          <p:cNvPicPr>
            <a:picLocks noChangeAspect="1"/>
          </p:cNvPicPr>
          <p:nvPr/>
        </p:nvPicPr>
        <p:blipFill>
          <a:blip r:embed="rId2"/>
          <a:stretch>
            <a:fillRect/>
          </a:stretch>
        </p:blipFill>
        <p:spPr>
          <a:xfrm>
            <a:off x="3276855" y="3906713"/>
            <a:ext cx="5849536" cy="2452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10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6618"/>
            <a:ext cx="10058400" cy="634720"/>
          </a:xfrm>
        </p:spPr>
        <p:txBody>
          <a:bodyPr>
            <a:normAutofit fontScale="90000"/>
          </a:bodyPr>
          <a:lstStyle/>
          <a:p>
            <a:pPr algn="ctr"/>
            <a:r>
              <a:rPr lang="fr-FR" dirty="0" smtClean="0"/>
              <a:t>Points Forts</a:t>
            </a:r>
            <a:endParaRPr lang="fr-FR" dirty="0"/>
          </a:p>
        </p:txBody>
      </p:sp>
      <p:sp>
        <p:nvSpPr>
          <p:cNvPr id="3" name="Espace réservé du contenu 2"/>
          <p:cNvSpPr>
            <a:spLocks noGrp="1"/>
          </p:cNvSpPr>
          <p:nvPr>
            <p:ph idx="1"/>
          </p:nvPr>
        </p:nvSpPr>
        <p:spPr>
          <a:xfrm>
            <a:off x="1069848" y="851338"/>
            <a:ext cx="10058400" cy="5084379"/>
          </a:xfrm>
        </p:spPr>
        <p:txBody>
          <a:bodyPr>
            <a:noAutofit/>
          </a:bodyPr>
          <a:lstStyle/>
          <a:p>
            <a:pPr algn="just">
              <a:lnSpc>
                <a:spcPct val="150000"/>
              </a:lnSpc>
            </a:pPr>
            <a:r>
              <a:rPr lang="fr-FR" dirty="0"/>
              <a:t>L'utilisation d'</a:t>
            </a:r>
            <a:r>
              <a:rPr lang="fr-FR" b="1" dirty="0" err="1"/>
              <a:t>Angular</a:t>
            </a:r>
            <a:r>
              <a:rPr lang="fr-FR" dirty="0"/>
              <a:t>, en particulier dans sa version </a:t>
            </a:r>
            <a:r>
              <a:rPr lang="fr-FR" dirty="0" smtClean="0"/>
              <a:t>offre </a:t>
            </a:r>
            <a:r>
              <a:rPr lang="fr-FR" dirty="0"/>
              <a:t>plusieurs avantages significatifs pour le développement d'applications web. Voici les principaux bénéfices </a:t>
            </a:r>
            <a:r>
              <a:rPr lang="fr-FR" dirty="0" smtClean="0"/>
              <a:t>:</a:t>
            </a:r>
          </a:p>
          <a:p>
            <a:pPr lvl="1" algn="just">
              <a:lnSpc>
                <a:spcPct val="150000"/>
              </a:lnSpc>
            </a:pPr>
            <a:r>
              <a:rPr lang="fr-FR" dirty="0"/>
              <a:t>Architecture Modulaire et Organisation du </a:t>
            </a:r>
            <a:r>
              <a:rPr lang="fr-FR" dirty="0" smtClean="0"/>
              <a:t>Code</a:t>
            </a:r>
          </a:p>
          <a:p>
            <a:pPr lvl="1" algn="just">
              <a:lnSpc>
                <a:spcPct val="150000"/>
              </a:lnSpc>
            </a:pPr>
            <a:r>
              <a:rPr lang="fr-FR" dirty="0"/>
              <a:t>Programmation Réactive avec </a:t>
            </a:r>
            <a:r>
              <a:rPr lang="fr-FR" dirty="0" err="1" smtClean="0"/>
              <a:t>RxJS</a:t>
            </a:r>
            <a:endParaRPr lang="fr-FR" dirty="0" smtClean="0"/>
          </a:p>
          <a:p>
            <a:pPr lvl="1" algn="just">
              <a:lnSpc>
                <a:spcPct val="150000"/>
              </a:lnSpc>
            </a:pPr>
            <a:r>
              <a:rPr lang="fr-FR" dirty="0"/>
              <a:t>Optimisation des </a:t>
            </a:r>
            <a:r>
              <a:rPr lang="fr-FR" dirty="0" smtClean="0"/>
              <a:t>Performances</a:t>
            </a:r>
          </a:p>
          <a:p>
            <a:pPr lvl="1" algn="just">
              <a:lnSpc>
                <a:spcPct val="150000"/>
              </a:lnSpc>
            </a:pPr>
            <a:r>
              <a:rPr lang="fr-FR" dirty="0"/>
              <a:t>Formulaires Puissants et </a:t>
            </a:r>
            <a:r>
              <a:rPr lang="fr-FR" dirty="0" smtClean="0"/>
              <a:t>Structurés</a:t>
            </a:r>
          </a:p>
          <a:p>
            <a:pPr lvl="1" algn="just">
              <a:lnSpc>
                <a:spcPct val="150000"/>
              </a:lnSpc>
            </a:pPr>
            <a:r>
              <a:rPr lang="fr-FR" dirty="0"/>
              <a:t>Tests et Qualité du </a:t>
            </a:r>
            <a:r>
              <a:rPr lang="fr-FR" dirty="0" smtClean="0"/>
              <a:t>Code</a:t>
            </a:r>
          </a:p>
          <a:p>
            <a:pPr lvl="1" algn="just">
              <a:lnSpc>
                <a:spcPct val="150000"/>
              </a:lnSpc>
            </a:pPr>
            <a:r>
              <a:rPr lang="fr-FR" dirty="0"/>
              <a:t>Écosystème Complet et </a:t>
            </a:r>
            <a:r>
              <a:rPr lang="fr-FR" dirty="0" smtClean="0"/>
              <a:t>Outillage</a:t>
            </a:r>
          </a:p>
          <a:p>
            <a:pPr lvl="1" algn="just">
              <a:lnSpc>
                <a:spcPct val="150000"/>
              </a:lnSpc>
            </a:pPr>
            <a:r>
              <a:rPr lang="fr-FR" dirty="0"/>
              <a:t>Support à Long Terme (LTS) et Mises à Jour </a:t>
            </a:r>
            <a:r>
              <a:rPr lang="fr-FR" dirty="0" smtClean="0"/>
              <a:t>Régulières</a:t>
            </a:r>
          </a:p>
          <a:p>
            <a:pPr lvl="1" algn="just">
              <a:lnSpc>
                <a:spcPct val="150000"/>
              </a:lnSpc>
            </a:pPr>
            <a:r>
              <a:rPr lang="fr-FR" dirty="0"/>
              <a:t>Sécurité </a:t>
            </a:r>
            <a:r>
              <a:rPr lang="fr-FR" dirty="0" smtClean="0"/>
              <a:t>Intégrée</a:t>
            </a:r>
          </a:p>
          <a:p>
            <a:pPr lvl="1" algn="just">
              <a:lnSpc>
                <a:spcPct val="150000"/>
              </a:lnSpc>
            </a:pPr>
            <a:r>
              <a:rPr lang="fr-FR" dirty="0"/>
              <a:t>Expérience Développeur Améliorée</a:t>
            </a:r>
          </a:p>
        </p:txBody>
      </p:sp>
    </p:spTree>
    <p:extLst>
      <p:ext uri="{BB962C8B-B14F-4D97-AF65-F5344CB8AC3E}">
        <p14:creationId xmlns:p14="http://schemas.microsoft.com/office/powerpoint/2010/main" val="242531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down)">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76609"/>
          </a:xfrm>
        </p:spPr>
        <p:txBody>
          <a:bodyPr>
            <a:normAutofit fontScale="90000"/>
          </a:bodyPr>
          <a:lstStyle/>
          <a:p>
            <a:pPr algn="ctr"/>
            <a:r>
              <a:rPr lang="fr-FR" b="1" dirty="0"/>
              <a:t>la programmation réactive</a:t>
            </a:r>
            <a:br>
              <a:rPr lang="fr-FR" b="1" dirty="0"/>
            </a:br>
            <a:endParaRPr lang="fr-FR" dirty="0"/>
          </a:p>
        </p:txBody>
      </p:sp>
      <p:sp>
        <p:nvSpPr>
          <p:cNvPr id="3" name="Espace réservé du contenu 2"/>
          <p:cNvSpPr>
            <a:spLocks noGrp="1"/>
          </p:cNvSpPr>
          <p:nvPr>
            <p:ph idx="1"/>
          </p:nvPr>
        </p:nvSpPr>
        <p:spPr>
          <a:xfrm>
            <a:off x="1069848" y="1261241"/>
            <a:ext cx="10058400" cy="4050792"/>
          </a:xfrm>
        </p:spPr>
        <p:txBody>
          <a:bodyPr>
            <a:noAutofit/>
          </a:bodyPr>
          <a:lstStyle/>
          <a:p>
            <a:pPr algn="just">
              <a:lnSpc>
                <a:spcPct val="200000"/>
              </a:lnSpc>
            </a:pPr>
            <a:r>
              <a:rPr lang="fr-FR" sz="2400" dirty="0"/>
              <a:t>La programmation réactive se base sur le concept d'observateur. </a:t>
            </a:r>
            <a:r>
              <a:rPr lang="fr-FR" sz="2400" dirty="0" smtClean="0"/>
              <a:t>Le </a:t>
            </a:r>
            <a:r>
              <a:rPr lang="fr-FR" sz="2400" dirty="0"/>
              <a:t>principe est tout simplement que l'on définit des observables et des observateurs. Les observables vont émettre des événements qui seront interceptés par les observateurs.</a:t>
            </a:r>
          </a:p>
          <a:p>
            <a:pPr algn="just">
              <a:lnSpc>
                <a:spcPct val="200000"/>
              </a:lnSpc>
            </a:pPr>
            <a:r>
              <a:rPr lang="fr-FR" sz="2400" dirty="0" smtClean="0"/>
              <a:t>La </a:t>
            </a:r>
            <a:r>
              <a:rPr lang="fr-FR" sz="2400" dirty="0"/>
              <a:t>programmation réactive va étendre ce concept en permettant de combiner les observables, modifier les événements à la volée, les filtrer, etc.</a:t>
            </a:r>
          </a:p>
        </p:txBody>
      </p:sp>
    </p:spTree>
    <p:extLst>
      <p:ext uri="{BB962C8B-B14F-4D97-AF65-F5344CB8AC3E}">
        <p14:creationId xmlns:p14="http://schemas.microsoft.com/office/powerpoint/2010/main" val="22808276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b="1" dirty="0"/>
              <a:t>Obtenir et envoyer des données</a:t>
            </a:r>
            <a:br>
              <a:rPr lang="fr-FR" b="1" dirty="0"/>
            </a:br>
            <a:endParaRPr lang="fr-FR" b="1" dirty="0"/>
          </a:p>
        </p:txBody>
      </p:sp>
      <p:sp>
        <p:nvSpPr>
          <p:cNvPr id="3" name="Espace réservé du contenu 2"/>
          <p:cNvSpPr>
            <a:spLocks noGrp="1"/>
          </p:cNvSpPr>
          <p:nvPr>
            <p:ph idx="1"/>
          </p:nvPr>
        </p:nvSpPr>
        <p:spPr>
          <a:xfrm>
            <a:off x="959489" y="1648442"/>
            <a:ext cx="10058400" cy="4050792"/>
          </a:xfrm>
        </p:spPr>
        <p:txBody>
          <a:bodyPr>
            <a:noAutofit/>
          </a:bodyPr>
          <a:lstStyle/>
          <a:p>
            <a:pPr algn="just">
              <a:lnSpc>
                <a:spcPct val="200000"/>
              </a:lnSpc>
            </a:pPr>
            <a:r>
              <a:rPr lang="fr-FR" sz="2400" dirty="0"/>
              <a:t>Afin d’envoyer et de recevoir des données, </a:t>
            </a:r>
            <a:r>
              <a:rPr lang="fr-FR" sz="2400" b="1" dirty="0" err="1"/>
              <a:t>Angular</a:t>
            </a:r>
            <a:r>
              <a:rPr lang="fr-FR" sz="2400" dirty="0"/>
              <a:t> fournit un module </a:t>
            </a:r>
            <a:r>
              <a:rPr lang="fr-FR" sz="2400" b="1" dirty="0"/>
              <a:t>HTTP</a:t>
            </a:r>
            <a:r>
              <a:rPr lang="fr-FR" sz="2400" dirty="0"/>
              <a:t>. Le module </a:t>
            </a:r>
            <a:r>
              <a:rPr lang="fr-FR" sz="2400" b="1" dirty="0"/>
              <a:t>HTTP</a:t>
            </a:r>
            <a:r>
              <a:rPr lang="fr-FR" sz="2400" dirty="0"/>
              <a:t> expose plusieurs méthodes permettant d’envoyer et recevoir des données via des requêtes </a:t>
            </a:r>
            <a:r>
              <a:rPr lang="fr-FR" sz="2400" b="1" dirty="0"/>
              <a:t>HTTP</a:t>
            </a:r>
            <a:r>
              <a:rPr lang="fr-FR" sz="2400" dirty="0" smtClean="0"/>
              <a:t>.</a:t>
            </a:r>
          </a:p>
          <a:p>
            <a:pPr algn="just">
              <a:lnSpc>
                <a:spcPct val="200000"/>
              </a:lnSpc>
            </a:pPr>
            <a:r>
              <a:rPr lang="fr-FR" sz="2400" i="1" dirty="0"/>
              <a:t>Le module </a:t>
            </a:r>
            <a:r>
              <a:rPr lang="fr-FR" sz="2400" b="1" i="1" dirty="0" err="1"/>
              <a:t>HttpModule</a:t>
            </a:r>
            <a:r>
              <a:rPr lang="fr-FR" sz="2400" i="1" dirty="0"/>
              <a:t> enregistre une dépendance sur la classe </a:t>
            </a:r>
            <a:r>
              <a:rPr lang="fr-FR" sz="2400" b="1" i="1" dirty="0"/>
              <a:t>http</a:t>
            </a:r>
            <a:r>
              <a:rPr lang="fr-FR" sz="2400" i="1" dirty="0"/>
              <a:t>. Une fois ce module importé, il est possible d’injecter cette classe dans tous les éléments ayant besoin d’effectuer des requêtes </a:t>
            </a:r>
            <a:r>
              <a:rPr lang="fr-FR" sz="2400" b="1" i="1" dirty="0"/>
              <a:t>HTTP</a:t>
            </a:r>
            <a:r>
              <a:rPr lang="fr-FR" sz="2400" i="1" dirty="0"/>
              <a:t>.</a:t>
            </a:r>
            <a:endParaRPr lang="fr-FR" sz="2400" dirty="0"/>
          </a:p>
        </p:txBody>
      </p:sp>
    </p:spTree>
    <p:extLst>
      <p:ext uri="{BB962C8B-B14F-4D97-AF65-F5344CB8AC3E}">
        <p14:creationId xmlns:p14="http://schemas.microsoft.com/office/powerpoint/2010/main" val="29756363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b="1" dirty="0" err="1"/>
              <a:t>HttpClient</a:t>
            </a:r>
            <a:endParaRPr lang="fr-FR" b="1" dirty="0"/>
          </a:p>
        </p:txBody>
      </p:sp>
      <p:sp>
        <p:nvSpPr>
          <p:cNvPr id="3" name="Espace réservé du contenu 2"/>
          <p:cNvSpPr>
            <a:spLocks noGrp="1"/>
          </p:cNvSpPr>
          <p:nvPr>
            <p:ph idx="1"/>
          </p:nvPr>
        </p:nvSpPr>
        <p:spPr/>
        <p:txBody>
          <a:bodyPr>
            <a:normAutofit/>
          </a:bodyPr>
          <a:lstStyle/>
          <a:p>
            <a:pPr algn="just">
              <a:lnSpc>
                <a:spcPct val="200000"/>
              </a:lnSpc>
            </a:pPr>
            <a:r>
              <a:rPr lang="fr-FR" sz="2400" b="1" dirty="0" err="1"/>
              <a:t>HttpClient</a:t>
            </a:r>
            <a:r>
              <a:rPr lang="fr-FR" sz="2400" dirty="0"/>
              <a:t> est une classe de service intégrée disponible dans @</a:t>
            </a:r>
            <a:r>
              <a:rPr lang="fr-FR" sz="2400" b="1" dirty="0" err="1"/>
              <a:t>angular</a:t>
            </a:r>
            <a:r>
              <a:rPr lang="fr-FR" sz="2400" dirty="0"/>
              <a:t>/</a:t>
            </a:r>
            <a:r>
              <a:rPr lang="fr-FR" sz="2400" b="1" dirty="0" err="1"/>
              <a:t>common</a:t>
            </a:r>
            <a:r>
              <a:rPr lang="fr-FR" sz="2400" b="1" dirty="0"/>
              <a:t>/http</a:t>
            </a:r>
            <a:r>
              <a:rPr lang="fr-FR" sz="2400" dirty="0"/>
              <a:t> paquet. Il a plusieurs types de signature et de retour pour chaque demande. Il utilise les API basées sur les observables </a:t>
            </a:r>
            <a:r>
              <a:rPr lang="fr-FR" sz="2400" b="1" dirty="0" err="1"/>
              <a:t>RxJS</a:t>
            </a:r>
            <a:r>
              <a:rPr lang="fr-FR" sz="2400" dirty="0"/>
              <a:t>, ce qui signifie qu'il renvoie l'observable et ce dont nous avons besoin pour y souscrire.</a:t>
            </a:r>
          </a:p>
        </p:txBody>
      </p:sp>
    </p:spTree>
    <p:extLst>
      <p:ext uri="{BB962C8B-B14F-4D97-AF65-F5344CB8AC3E}">
        <p14:creationId xmlns:p14="http://schemas.microsoft.com/office/powerpoint/2010/main" val="30503296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Fonctionnalités de </a:t>
            </a:r>
            <a:r>
              <a:rPr lang="fr-FR" b="1" dirty="0" err="1"/>
              <a:t>HttpClient</a:t>
            </a:r>
            <a:r>
              <a:rPr lang="fr-FR" b="1" dirty="0"/>
              <a:t/>
            </a:r>
            <a:br>
              <a:rPr lang="fr-FR" b="1" dirty="0"/>
            </a:br>
            <a:endParaRPr lang="fr-FR" dirty="0"/>
          </a:p>
        </p:txBody>
      </p:sp>
      <p:sp>
        <p:nvSpPr>
          <p:cNvPr id="3" name="Espace réservé du contenu 2"/>
          <p:cNvSpPr>
            <a:spLocks noGrp="1"/>
          </p:cNvSpPr>
          <p:nvPr>
            <p:ph idx="1"/>
          </p:nvPr>
        </p:nvSpPr>
        <p:spPr/>
        <p:txBody>
          <a:bodyPr>
            <a:normAutofit/>
          </a:bodyPr>
          <a:lstStyle/>
          <a:p>
            <a:pPr algn="just" fontAlgn="base">
              <a:lnSpc>
                <a:spcPct val="150000"/>
              </a:lnSpc>
            </a:pPr>
            <a:r>
              <a:rPr lang="fr-FR" sz="2000" dirty="0"/>
              <a:t>Fournit des objets de requête et de réponse typés</a:t>
            </a:r>
          </a:p>
          <a:p>
            <a:pPr algn="just" fontAlgn="base">
              <a:lnSpc>
                <a:spcPct val="150000"/>
              </a:lnSpc>
            </a:pPr>
            <a:r>
              <a:rPr lang="fr-FR" sz="2000" dirty="0"/>
              <a:t>Contient des fonctionnalités de testabilité</a:t>
            </a:r>
          </a:p>
          <a:p>
            <a:pPr algn="just" fontAlgn="base">
              <a:lnSpc>
                <a:spcPct val="150000"/>
              </a:lnSpc>
            </a:pPr>
            <a:r>
              <a:rPr lang="fr-FR" sz="2000" dirty="0"/>
              <a:t>Intercepte la demande et la réponse</a:t>
            </a:r>
          </a:p>
          <a:p>
            <a:pPr algn="just" fontAlgn="base">
              <a:lnSpc>
                <a:spcPct val="150000"/>
              </a:lnSpc>
            </a:pPr>
            <a:r>
              <a:rPr lang="fr-FR" sz="2000" dirty="0"/>
              <a:t>Prise en charge API basées sur les observables </a:t>
            </a:r>
            <a:r>
              <a:rPr lang="fr-FR" sz="2000" b="1" dirty="0" err="1"/>
              <a:t>RxJS</a:t>
            </a:r>
            <a:endParaRPr lang="fr-FR" sz="2000" b="1" dirty="0"/>
          </a:p>
          <a:p>
            <a:pPr algn="just" fontAlgn="base">
              <a:lnSpc>
                <a:spcPct val="150000"/>
              </a:lnSpc>
            </a:pPr>
            <a:r>
              <a:rPr lang="fr-FR" sz="2000" dirty="0"/>
              <a:t>Prend en charge la gestion rationalisée des erreurs</a:t>
            </a:r>
          </a:p>
          <a:p>
            <a:pPr algn="just" fontAlgn="base">
              <a:lnSpc>
                <a:spcPct val="150000"/>
              </a:lnSpc>
            </a:pPr>
            <a:r>
              <a:rPr lang="fr-FR" sz="2000" dirty="0"/>
              <a:t>Effectue les opérations </a:t>
            </a:r>
            <a:r>
              <a:rPr lang="fr-FR" sz="2000" b="1" dirty="0"/>
              <a:t>GET</a:t>
            </a:r>
            <a:r>
              <a:rPr lang="fr-FR" sz="2000" dirty="0"/>
              <a:t>, </a:t>
            </a:r>
            <a:r>
              <a:rPr lang="fr-FR" sz="2000" b="1" dirty="0"/>
              <a:t>POST</a:t>
            </a:r>
            <a:r>
              <a:rPr lang="fr-FR" sz="2000" dirty="0"/>
              <a:t>, </a:t>
            </a:r>
            <a:r>
              <a:rPr lang="fr-FR" sz="2000" b="1" dirty="0"/>
              <a:t>PUT</a:t>
            </a:r>
            <a:r>
              <a:rPr lang="fr-FR" sz="2000" dirty="0"/>
              <a:t>, </a:t>
            </a:r>
            <a:r>
              <a:rPr lang="fr-FR" sz="2000" b="1" dirty="0"/>
              <a:t>DELETE</a:t>
            </a:r>
          </a:p>
          <a:p>
            <a:pPr algn="just">
              <a:lnSpc>
                <a:spcPct val="150000"/>
              </a:lnSpc>
            </a:pPr>
            <a:endParaRPr lang="fr-FR" sz="2000" dirty="0"/>
          </a:p>
        </p:txBody>
      </p:sp>
    </p:spTree>
    <p:extLst>
      <p:ext uri="{BB962C8B-B14F-4D97-AF65-F5344CB8AC3E}">
        <p14:creationId xmlns:p14="http://schemas.microsoft.com/office/powerpoint/2010/main" val="5075981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8317" y="248149"/>
            <a:ext cx="10058400" cy="804672"/>
          </a:xfrm>
        </p:spPr>
        <p:txBody>
          <a:bodyPr>
            <a:normAutofit fontScale="90000"/>
          </a:bodyPr>
          <a:lstStyle/>
          <a:p>
            <a:pPr algn="ctr"/>
            <a:r>
              <a:rPr lang="fr-FR" b="1" dirty="0"/>
              <a:t>Transformer des données</a:t>
            </a:r>
            <a:br>
              <a:rPr lang="fr-FR" b="1" dirty="0"/>
            </a:br>
            <a:endParaRPr lang="fr-FR" b="1" dirty="0"/>
          </a:p>
        </p:txBody>
      </p:sp>
      <p:sp>
        <p:nvSpPr>
          <p:cNvPr id="3" name="Espace réservé du contenu 2"/>
          <p:cNvSpPr>
            <a:spLocks noGrp="1"/>
          </p:cNvSpPr>
          <p:nvPr>
            <p:ph idx="1"/>
          </p:nvPr>
        </p:nvSpPr>
        <p:spPr>
          <a:xfrm>
            <a:off x="833366" y="784808"/>
            <a:ext cx="10058400" cy="4050792"/>
          </a:xfrm>
        </p:spPr>
        <p:txBody>
          <a:bodyPr>
            <a:noAutofit/>
          </a:bodyPr>
          <a:lstStyle/>
          <a:p>
            <a:pPr algn="just">
              <a:lnSpc>
                <a:spcPct val="200000"/>
              </a:lnSpc>
            </a:pPr>
            <a:r>
              <a:rPr lang="fr-FR" sz="2400" dirty="0"/>
              <a:t>Habituellement la récupération et le traitement des données s’effectuent dans des services. Il est souvent plus judicieux de retourner directement un observable du type attendu par l’appelant plutôt qu’un observable de type </a:t>
            </a:r>
            <a:r>
              <a:rPr lang="fr-FR" sz="2400" b="1" dirty="0" err="1"/>
              <a:t>Response</a:t>
            </a:r>
            <a:r>
              <a:rPr lang="fr-FR" sz="2400" dirty="0"/>
              <a:t>. Avec </a:t>
            </a:r>
            <a:r>
              <a:rPr lang="fr-FR" sz="2400" b="1" dirty="0" err="1"/>
              <a:t>RxJS</a:t>
            </a:r>
            <a:r>
              <a:rPr lang="fr-FR" sz="2400" dirty="0"/>
              <a:t>, il est très simple de modifier le type de retour d’un observable tout en restant dans le flux de traitement de celui-ci. Il suffit en effet d’utiliser la méthode </a:t>
            </a:r>
            <a:r>
              <a:rPr lang="fr-FR" sz="2400" b="1" dirty="0" err="1"/>
              <a:t>map</a:t>
            </a:r>
            <a:r>
              <a:rPr lang="fr-FR" sz="2400" dirty="0"/>
              <a:t>. Afin de l’utiliser, il est nécessaire d’importer l’opérateur </a:t>
            </a:r>
            <a:r>
              <a:rPr lang="fr-FR" sz="2400" b="1" dirty="0" err="1"/>
              <a:t>map</a:t>
            </a:r>
            <a:r>
              <a:rPr lang="fr-FR" sz="2400" dirty="0"/>
              <a:t> depuis </a:t>
            </a:r>
            <a:r>
              <a:rPr lang="fr-FR" sz="2400" b="1" dirty="0" err="1"/>
              <a:t>RxJS</a:t>
            </a:r>
            <a:r>
              <a:rPr lang="fr-FR" sz="2400" dirty="0"/>
              <a:t>.</a:t>
            </a:r>
          </a:p>
        </p:txBody>
      </p:sp>
    </p:spTree>
    <p:extLst>
      <p:ext uri="{BB962C8B-B14F-4D97-AF65-F5344CB8AC3E}">
        <p14:creationId xmlns:p14="http://schemas.microsoft.com/office/powerpoint/2010/main" val="811051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Intégration de provider http</a:t>
            </a:r>
            <a:endParaRPr lang="fr-FR" dirty="0"/>
          </a:p>
        </p:txBody>
      </p:sp>
      <p:pic>
        <p:nvPicPr>
          <p:cNvPr id="4" name="Espace réservé du contenu 3"/>
          <p:cNvPicPr>
            <a:picLocks noGrp="1" noChangeAspect="1"/>
          </p:cNvPicPr>
          <p:nvPr>
            <p:ph idx="1"/>
          </p:nvPr>
        </p:nvPicPr>
        <p:blipFill>
          <a:blip r:embed="rId2"/>
          <a:stretch>
            <a:fillRect/>
          </a:stretch>
        </p:blipFill>
        <p:spPr>
          <a:xfrm>
            <a:off x="2641601" y="2302933"/>
            <a:ext cx="7450666" cy="2929467"/>
          </a:xfrm>
          <a:prstGeom prst="rect">
            <a:avLst/>
          </a:prstGeom>
        </p:spPr>
      </p:pic>
    </p:spTree>
    <p:extLst>
      <p:ext uri="{BB962C8B-B14F-4D97-AF65-F5344CB8AC3E}">
        <p14:creationId xmlns:p14="http://schemas.microsoft.com/office/powerpoint/2010/main" val="36237995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390039"/>
            <a:ext cx="10058400" cy="650485"/>
          </a:xfrm>
        </p:spPr>
        <p:txBody>
          <a:bodyPr>
            <a:normAutofit/>
          </a:bodyPr>
          <a:lstStyle/>
          <a:p>
            <a:pPr algn="ctr"/>
            <a:r>
              <a:rPr lang="fr-FR" sz="3600" dirty="0"/>
              <a:t>Requête GET (Récupérer des données)</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891862" y="1261242"/>
            <a:ext cx="8544909" cy="46140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93444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Requête POST (Créer une ressource)</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049517" y="2270235"/>
            <a:ext cx="8466083" cy="3121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97231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t>Requête PUT (Mettre à jour une ressource)</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159876" y="2459421"/>
            <a:ext cx="7993117"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57580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t>Requête DELETE (Supprimer une ressource)</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939159" y="2459422"/>
            <a:ext cx="8749861" cy="3153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8108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600" dirty="0"/>
              <a:t>Expérience Développeur Améliorée</a:t>
            </a:r>
          </a:p>
        </p:txBody>
      </p:sp>
      <p:sp>
        <p:nvSpPr>
          <p:cNvPr id="3" name="Espace réservé du contenu 2"/>
          <p:cNvSpPr>
            <a:spLocks noGrp="1"/>
          </p:cNvSpPr>
          <p:nvPr>
            <p:ph idx="1"/>
          </p:nvPr>
        </p:nvSpPr>
        <p:spPr/>
        <p:txBody>
          <a:bodyPr>
            <a:normAutofit/>
          </a:bodyPr>
          <a:lstStyle/>
          <a:p>
            <a:pPr algn="just">
              <a:lnSpc>
                <a:spcPct val="150000"/>
              </a:lnSpc>
            </a:pPr>
            <a:r>
              <a:rPr lang="fr-FR" sz="2800" b="1" dirty="0" err="1"/>
              <a:t>TypeScript</a:t>
            </a:r>
            <a:r>
              <a:rPr lang="fr-FR" sz="2800" dirty="0"/>
              <a:t> offre une meilleure gestion des types, réduisant ainsi les erreurs</a:t>
            </a:r>
            <a:r>
              <a:rPr lang="fr-FR" sz="2800" dirty="0" smtClean="0"/>
              <a:t>.</a:t>
            </a:r>
          </a:p>
          <a:p>
            <a:pPr algn="just">
              <a:lnSpc>
                <a:spcPct val="150000"/>
              </a:lnSpc>
            </a:pPr>
            <a:r>
              <a:rPr lang="fr-FR" sz="2800" b="1" dirty="0"/>
              <a:t>Architecture </a:t>
            </a:r>
            <a:r>
              <a:rPr lang="fr-FR" sz="2800" b="1" dirty="0" err="1"/>
              <a:t>opinionated</a:t>
            </a:r>
            <a:r>
              <a:rPr lang="fr-FR" sz="2800" dirty="0"/>
              <a:t> qui impose de bonnes pratiques et facilite le travail en équipe.</a:t>
            </a:r>
          </a:p>
        </p:txBody>
      </p:sp>
    </p:spTree>
    <p:extLst>
      <p:ext uri="{BB962C8B-B14F-4D97-AF65-F5344CB8AC3E}">
        <p14:creationId xmlns:p14="http://schemas.microsoft.com/office/powerpoint/2010/main" val="292791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6618"/>
            <a:ext cx="10058400" cy="414002"/>
          </a:xfrm>
        </p:spPr>
        <p:txBody>
          <a:bodyPr>
            <a:normAutofit fontScale="90000"/>
          </a:bodyPr>
          <a:lstStyle/>
          <a:p>
            <a:pPr algn="ctr"/>
            <a:r>
              <a:rPr lang="fr-FR" sz="4000" dirty="0"/>
              <a:t>Gestion des erreurs dans </a:t>
            </a:r>
            <a:r>
              <a:rPr lang="fr-FR" sz="4000" dirty="0" err="1"/>
              <a:t>HttpClient</a:t>
            </a:r>
            <a:endParaRPr lang="fr-FR" sz="4000" dirty="0"/>
          </a:p>
        </p:txBody>
      </p:sp>
      <p:sp>
        <p:nvSpPr>
          <p:cNvPr id="3" name="Espace réservé du contenu 2"/>
          <p:cNvSpPr>
            <a:spLocks noGrp="1"/>
          </p:cNvSpPr>
          <p:nvPr>
            <p:ph idx="1"/>
          </p:nvPr>
        </p:nvSpPr>
        <p:spPr>
          <a:xfrm>
            <a:off x="599090" y="954759"/>
            <a:ext cx="11035862" cy="5335681"/>
          </a:xfrm>
        </p:spPr>
        <p:txBody>
          <a:bodyPr>
            <a:normAutofit/>
          </a:bodyPr>
          <a:lstStyle/>
          <a:p>
            <a:pPr algn="just"/>
            <a:r>
              <a:rPr lang="fr-FR" dirty="0"/>
              <a:t>Lorsqu'on envoie une requête </a:t>
            </a:r>
            <a:r>
              <a:rPr lang="fr-FR" b="1" dirty="0"/>
              <a:t>HTTP</a:t>
            </a:r>
            <a:r>
              <a:rPr lang="fr-FR" dirty="0"/>
              <a:t>, il peut y avoir des erreurs (ex: serveur indisponible, mauvaise requête). Pour les gérer proprement, on utilise </a:t>
            </a:r>
            <a:r>
              <a:rPr lang="fr-FR" b="1" dirty="0" err="1"/>
              <a:t>catchError</a:t>
            </a:r>
            <a:r>
              <a:rPr lang="fr-FR" dirty="0"/>
              <a:t> de </a:t>
            </a:r>
            <a:r>
              <a:rPr lang="fr-FR" b="1" dirty="0" err="1"/>
              <a:t>RxJS</a:t>
            </a:r>
            <a:r>
              <a:rPr lang="fr-FR" dirty="0" smtClean="0"/>
              <a:t>.</a:t>
            </a:r>
          </a:p>
          <a:p>
            <a:pPr algn="just"/>
            <a:r>
              <a:rPr lang="fr-FR" dirty="0" smtClean="0"/>
              <a:t>Exemple :</a:t>
            </a:r>
          </a:p>
          <a:p>
            <a:pPr algn="just"/>
            <a:endParaRPr lang="fr-FR" dirty="0"/>
          </a:p>
          <a:p>
            <a:pPr algn="just"/>
            <a:endParaRPr lang="fr-FR" dirty="0" smtClean="0"/>
          </a:p>
          <a:p>
            <a:pPr algn="just"/>
            <a:endParaRPr lang="fr-FR" dirty="0"/>
          </a:p>
          <a:p>
            <a:pPr algn="just"/>
            <a:endParaRPr lang="fr-FR" dirty="0" smtClean="0"/>
          </a:p>
          <a:p>
            <a:pPr algn="just"/>
            <a:endParaRPr lang="fr-FR" dirty="0"/>
          </a:p>
          <a:p>
            <a:pPr algn="just"/>
            <a:endParaRPr lang="fr-FR" dirty="0" smtClean="0"/>
          </a:p>
          <a:p>
            <a:pPr algn="just"/>
            <a:endParaRPr lang="fr-FR" dirty="0"/>
          </a:p>
          <a:p>
            <a:pPr algn="just"/>
            <a:endParaRPr lang="fr-FR" dirty="0" smtClean="0"/>
          </a:p>
          <a:p>
            <a:pPr algn="just"/>
            <a:r>
              <a:rPr lang="fr-FR" b="1" dirty="0" err="1"/>
              <a:t>catchError</a:t>
            </a:r>
            <a:r>
              <a:rPr lang="fr-FR" dirty="0"/>
              <a:t>() capture l'erreur et empêche le plantage de l'application</a:t>
            </a:r>
            <a:r>
              <a:rPr lang="fr-FR" dirty="0" smtClean="0"/>
              <a:t>.</a:t>
            </a:r>
          </a:p>
          <a:p>
            <a:pPr algn="just"/>
            <a:r>
              <a:rPr lang="fr-FR" b="1" dirty="0" err="1"/>
              <a:t>throwError</a:t>
            </a:r>
            <a:r>
              <a:rPr lang="fr-FR" dirty="0"/>
              <a:t>() permet de renvoyer une erreur personnalisée.</a:t>
            </a:r>
          </a:p>
        </p:txBody>
      </p:sp>
      <p:pic>
        <p:nvPicPr>
          <p:cNvPr id="6" name="Image 5"/>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3089549" y="1751430"/>
            <a:ext cx="5944092" cy="34038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40791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2400" dirty="0"/>
              <a:t>Gestion des événements de progression (Loader, chargement)</a:t>
            </a:r>
          </a:p>
        </p:txBody>
      </p:sp>
      <p:sp>
        <p:nvSpPr>
          <p:cNvPr id="3" name="Espace réservé du contenu 2"/>
          <p:cNvSpPr>
            <a:spLocks noGrp="1"/>
          </p:cNvSpPr>
          <p:nvPr>
            <p:ph idx="1"/>
          </p:nvPr>
        </p:nvSpPr>
        <p:spPr/>
        <p:txBody>
          <a:bodyPr/>
          <a:lstStyle/>
          <a:p>
            <a:r>
              <a:rPr lang="fr-FR" dirty="0"/>
              <a:t>On peut afficher un </a:t>
            </a:r>
            <a:r>
              <a:rPr lang="fr-FR" b="1" dirty="0"/>
              <a:t>loader</a:t>
            </a:r>
            <a:r>
              <a:rPr lang="fr-FR" dirty="0"/>
              <a:t> lorsque la requête est en cours.</a:t>
            </a:r>
          </a:p>
          <a:p>
            <a:endParaRPr lang="fr-FR"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882870" y="2799016"/>
            <a:ext cx="5186854" cy="3400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6621517" y="3074276"/>
            <a:ext cx="4693709" cy="2333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1967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6738" y="370142"/>
            <a:ext cx="9668924" cy="959640"/>
          </a:xfrm>
        </p:spPr>
        <p:txBody>
          <a:bodyPr>
            <a:noAutofit/>
          </a:bodyPr>
          <a:lstStyle/>
          <a:p>
            <a:pPr algn="ctr"/>
            <a:r>
              <a:rPr lang="fr-FR" sz="3600" b="1" dirty="0" smtClean="0"/>
              <a:t>Atelier Manipulation de données JSON</a:t>
            </a:r>
            <a:endParaRPr lang="fr-FR" sz="3600" b="1" dirty="0"/>
          </a:p>
        </p:txBody>
      </p:sp>
      <p:sp>
        <p:nvSpPr>
          <p:cNvPr id="3" name="Espace réservé du contenu 2"/>
          <p:cNvSpPr>
            <a:spLocks noGrp="1"/>
          </p:cNvSpPr>
          <p:nvPr>
            <p:ph idx="1"/>
          </p:nvPr>
        </p:nvSpPr>
        <p:spPr>
          <a:xfrm>
            <a:off x="520045" y="1620209"/>
            <a:ext cx="10863722" cy="3777622"/>
          </a:xfrm>
        </p:spPr>
        <p:txBody>
          <a:bodyPr>
            <a:normAutofit/>
          </a:bodyPr>
          <a:lstStyle/>
          <a:p>
            <a:r>
              <a:rPr lang="fr-FR" sz="3200" dirty="0" smtClean="0"/>
              <a:t>Consommer l’API développer avec </a:t>
            </a:r>
            <a:r>
              <a:rPr lang="fr-FR" sz="3200" b="1" dirty="0" err="1" smtClean="0"/>
              <a:t>Spring</a:t>
            </a:r>
            <a:r>
              <a:rPr lang="fr-FR" sz="3200" b="1" dirty="0" smtClean="0"/>
              <a:t> BOOT</a:t>
            </a:r>
          </a:p>
          <a:p>
            <a:pPr lvl="1"/>
            <a:endParaRPr lang="fr-FR" sz="2800" dirty="0"/>
          </a:p>
        </p:txBody>
      </p:sp>
    </p:spTree>
    <p:extLst>
      <p:ext uri="{BB962C8B-B14F-4D97-AF65-F5344CB8AC3E}">
        <p14:creationId xmlns:p14="http://schemas.microsoft.com/office/powerpoint/2010/main" val="19858856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service</a:t>
            </a:r>
            <a:endParaRPr lang="fr-FR" b="1" dirty="0"/>
          </a:p>
        </p:txBody>
      </p:sp>
      <p:pic>
        <p:nvPicPr>
          <p:cNvPr id="4" name="Image 3"/>
          <p:cNvPicPr>
            <a:picLocks noChangeAspect="1"/>
          </p:cNvPicPr>
          <p:nvPr/>
        </p:nvPicPr>
        <p:blipFill>
          <a:blip r:embed="rId2"/>
          <a:stretch>
            <a:fillRect/>
          </a:stretch>
        </p:blipFill>
        <p:spPr>
          <a:xfrm>
            <a:off x="2840855" y="1825564"/>
            <a:ext cx="6649374" cy="3731858"/>
          </a:xfrm>
          <a:prstGeom prst="rect">
            <a:avLst/>
          </a:prstGeom>
        </p:spPr>
      </p:pic>
    </p:spTree>
    <p:extLst>
      <p:ext uri="{BB962C8B-B14F-4D97-AF65-F5344CB8AC3E}">
        <p14:creationId xmlns:p14="http://schemas.microsoft.com/office/powerpoint/2010/main" val="14646039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Mise à jour du composant</a:t>
            </a:r>
            <a:endParaRPr lang="fr-FR" b="1" dirty="0"/>
          </a:p>
        </p:txBody>
      </p:sp>
      <p:pic>
        <p:nvPicPr>
          <p:cNvPr id="4" name="Image 3"/>
          <p:cNvPicPr>
            <a:picLocks noChangeAspect="1"/>
          </p:cNvPicPr>
          <p:nvPr/>
        </p:nvPicPr>
        <p:blipFill>
          <a:blip r:embed="rId2"/>
          <a:stretch>
            <a:fillRect/>
          </a:stretch>
        </p:blipFill>
        <p:spPr>
          <a:xfrm>
            <a:off x="2388093" y="1766933"/>
            <a:ext cx="7688061" cy="4403047"/>
          </a:xfrm>
          <a:prstGeom prst="rect">
            <a:avLst/>
          </a:prstGeom>
        </p:spPr>
      </p:pic>
    </p:spTree>
    <p:extLst>
      <p:ext uri="{BB962C8B-B14F-4D97-AF65-F5344CB8AC3E}">
        <p14:creationId xmlns:p14="http://schemas.microsoft.com/office/powerpoint/2010/main" val="421600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Mise à jour du Template</a:t>
            </a:r>
            <a:endParaRPr lang="fr-FR" b="1" dirty="0"/>
          </a:p>
        </p:txBody>
      </p:sp>
      <p:pic>
        <p:nvPicPr>
          <p:cNvPr id="5" name="Image 4"/>
          <p:cNvPicPr>
            <a:picLocks noChangeAspect="1"/>
          </p:cNvPicPr>
          <p:nvPr/>
        </p:nvPicPr>
        <p:blipFill>
          <a:blip r:embed="rId2"/>
          <a:stretch>
            <a:fillRect/>
          </a:stretch>
        </p:blipFill>
        <p:spPr>
          <a:xfrm>
            <a:off x="3124941" y="1923990"/>
            <a:ext cx="6409678" cy="3873127"/>
          </a:xfrm>
          <a:prstGeom prst="rect">
            <a:avLst/>
          </a:prstGeom>
        </p:spPr>
      </p:pic>
    </p:spTree>
    <p:extLst>
      <p:ext uri="{BB962C8B-B14F-4D97-AF65-F5344CB8AC3E}">
        <p14:creationId xmlns:p14="http://schemas.microsoft.com/office/powerpoint/2010/main" val="29436651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Intégration de provider http</a:t>
            </a:r>
            <a:endParaRPr lang="fr-FR" dirty="0"/>
          </a:p>
        </p:txBody>
      </p:sp>
      <p:pic>
        <p:nvPicPr>
          <p:cNvPr id="4" name="Espace réservé du contenu 3"/>
          <p:cNvPicPr>
            <a:picLocks noGrp="1" noChangeAspect="1"/>
          </p:cNvPicPr>
          <p:nvPr>
            <p:ph idx="1"/>
          </p:nvPr>
        </p:nvPicPr>
        <p:blipFill>
          <a:blip r:embed="rId2"/>
          <a:stretch>
            <a:fillRect/>
          </a:stretch>
        </p:blipFill>
        <p:spPr>
          <a:xfrm>
            <a:off x="2641601" y="2302933"/>
            <a:ext cx="7450666" cy="2929467"/>
          </a:xfrm>
          <a:prstGeom prst="rect">
            <a:avLst/>
          </a:prstGeom>
        </p:spPr>
      </p:pic>
    </p:spTree>
    <p:extLst>
      <p:ext uri="{BB962C8B-B14F-4D97-AF65-F5344CB8AC3E}">
        <p14:creationId xmlns:p14="http://schemas.microsoft.com/office/powerpoint/2010/main" val="2640919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TEST</a:t>
            </a:r>
            <a:endParaRPr lang="fr-FR" dirty="0"/>
          </a:p>
        </p:txBody>
      </p:sp>
      <p:sp>
        <p:nvSpPr>
          <p:cNvPr id="3" name="Espace réservé du contenu 2"/>
          <p:cNvSpPr>
            <a:spLocks noGrp="1"/>
          </p:cNvSpPr>
          <p:nvPr>
            <p:ph idx="1"/>
          </p:nvPr>
        </p:nvSpPr>
        <p:spPr/>
        <p:txBody>
          <a:bodyPr>
            <a:normAutofit/>
          </a:bodyPr>
          <a:lstStyle/>
          <a:p>
            <a:r>
              <a:rPr lang="fr-FR" sz="3200" dirty="0" smtClean="0"/>
              <a:t>TESTER L’APPLICATION</a:t>
            </a:r>
            <a:endParaRPr lang="fr-FR" sz="3200" dirty="0"/>
          </a:p>
        </p:txBody>
      </p:sp>
    </p:spTree>
    <p:extLst>
      <p:ext uri="{BB962C8B-B14F-4D97-AF65-F5344CB8AC3E}">
        <p14:creationId xmlns:p14="http://schemas.microsoft.com/office/powerpoint/2010/main" val="28918330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600" dirty="0"/>
              <a:t>Configuration CORS – WebConfig.java</a:t>
            </a:r>
          </a:p>
        </p:txBody>
      </p:sp>
      <p:pic>
        <p:nvPicPr>
          <p:cNvPr id="5" name="Espace réservé du contenu 4"/>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890445" y="1849348"/>
            <a:ext cx="8599470" cy="4024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84547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Autre Alternative</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306154" y="2229492"/>
            <a:ext cx="9585788" cy="31233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9474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cap="all" dirty="0"/>
              <a:t>INCONVÉNIENTS </a:t>
            </a:r>
            <a:r>
              <a:rPr lang="fr-FR" sz="4000" cap="all" dirty="0" smtClean="0"/>
              <a:t>du Framework</a:t>
            </a:r>
            <a:r>
              <a:rPr lang="fr-FR" sz="4000" cap="all" dirty="0"/>
              <a:t/>
            </a:r>
            <a:br>
              <a:rPr lang="fr-FR" sz="4000" cap="all" dirty="0"/>
            </a:br>
            <a:endParaRPr lang="fr-FR" sz="4000" dirty="0"/>
          </a:p>
        </p:txBody>
      </p:sp>
      <p:sp>
        <p:nvSpPr>
          <p:cNvPr id="3" name="Espace réservé du contenu 2"/>
          <p:cNvSpPr>
            <a:spLocks noGrp="1"/>
          </p:cNvSpPr>
          <p:nvPr>
            <p:ph idx="1"/>
          </p:nvPr>
        </p:nvSpPr>
        <p:spPr>
          <a:xfrm>
            <a:off x="583324" y="1695635"/>
            <a:ext cx="10694275" cy="4518733"/>
          </a:xfrm>
        </p:spPr>
        <p:txBody>
          <a:bodyPr>
            <a:normAutofit/>
          </a:bodyPr>
          <a:lstStyle/>
          <a:p>
            <a:pPr algn="just" fontAlgn="base">
              <a:lnSpc>
                <a:spcPct val="200000"/>
              </a:lnSpc>
              <a:buFont typeface="Wingdings" panose="05000000000000000000" pitchFamily="2" charset="2"/>
              <a:buChar char="Ø"/>
            </a:pPr>
            <a:r>
              <a:rPr lang="fr-FR" sz="2400" dirty="0" smtClean="0"/>
              <a:t>L’impossibilité </a:t>
            </a:r>
            <a:r>
              <a:rPr lang="fr-FR" sz="2400" dirty="0"/>
              <a:t>de changer de </a:t>
            </a:r>
            <a:r>
              <a:rPr lang="fr-FR" sz="2400" dirty="0" smtClean="0"/>
              <a:t>Framework </a:t>
            </a:r>
            <a:r>
              <a:rPr lang="fr-FR" sz="2400" dirty="0"/>
              <a:t>en cours de route : une application doit être développée en Angular du début à la fin</a:t>
            </a:r>
          </a:p>
          <a:p>
            <a:pPr algn="just" fontAlgn="base">
              <a:lnSpc>
                <a:spcPct val="200000"/>
              </a:lnSpc>
              <a:buFont typeface="Wingdings" panose="05000000000000000000" pitchFamily="2" charset="2"/>
              <a:buChar char="Ø"/>
            </a:pPr>
            <a:r>
              <a:rPr lang="fr-FR" sz="2400" dirty="0"/>
              <a:t>Problèmes de migration d’une version à une autre. Les montées en version sont particulièrement difficiles (bien que Angular 4, 5 et 6 soient désormais rétro-compatibles)</a:t>
            </a:r>
          </a:p>
          <a:p>
            <a:pPr algn="just">
              <a:lnSpc>
                <a:spcPct val="200000"/>
              </a:lnSpc>
              <a:buFont typeface="Wingdings" panose="05000000000000000000" pitchFamily="2" charset="2"/>
              <a:buChar char="Ø"/>
            </a:pPr>
            <a:endParaRPr lang="fr-FR" sz="2400" dirty="0"/>
          </a:p>
        </p:txBody>
      </p:sp>
    </p:spTree>
    <p:extLst>
      <p:ext uri="{BB962C8B-B14F-4D97-AF65-F5344CB8AC3E}">
        <p14:creationId xmlns:p14="http://schemas.microsoft.com/office/powerpoint/2010/main" val="88765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err="1" smtClean="0"/>
              <a:t>Delete</a:t>
            </a:r>
            <a:r>
              <a:rPr lang="fr-FR" b="1" dirty="0" smtClean="0"/>
              <a:t> service</a:t>
            </a:r>
            <a:endParaRPr lang="fr-FR" b="1" dirty="0"/>
          </a:p>
        </p:txBody>
      </p:sp>
      <p:pic>
        <p:nvPicPr>
          <p:cNvPr id="4" name="Espace réservé du contenu 3"/>
          <p:cNvPicPr>
            <a:picLocks noGrp="1" noChangeAspect="1"/>
          </p:cNvPicPr>
          <p:nvPr>
            <p:ph idx="1"/>
          </p:nvPr>
        </p:nvPicPr>
        <p:blipFill>
          <a:blip r:embed="rId2"/>
          <a:stretch>
            <a:fillRect/>
          </a:stretch>
        </p:blipFill>
        <p:spPr>
          <a:xfrm>
            <a:off x="1864312" y="2808102"/>
            <a:ext cx="8726748" cy="1790531"/>
          </a:xfrm>
          <a:prstGeom prst="rect">
            <a:avLst/>
          </a:prstGeom>
        </p:spPr>
      </p:pic>
    </p:spTree>
    <p:extLst>
      <p:ext uri="{BB962C8B-B14F-4D97-AF65-F5344CB8AC3E}">
        <p14:creationId xmlns:p14="http://schemas.microsoft.com/office/powerpoint/2010/main" val="15521189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0"/>
            <a:ext cx="10058400" cy="1609344"/>
          </a:xfrm>
        </p:spPr>
        <p:txBody>
          <a:bodyPr/>
          <a:lstStyle/>
          <a:p>
            <a:pPr algn="ctr"/>
            <a:r>
              <a:rPr lang="fr-FR" b="1" dirty="0" smtClean="0"/>
              <a:t>Composant</a:t>
            </a:r>
            <a:endParaRPr lang="fr-FR" b="1" dirty="0"/>
          </a:p>
        </p:txBody>
      </p:sp>
      <p:pic>
        <p:nvPicPr>
          <p:cNvPr id="4" name="Espace réservé du contenu 3"/>
          <p:cNvPicPr>
            <a:picLocks noGrp="1" noChangeAspect="1"/>
          </p:cNvPicPr>
          <p:nvPr>
            <p:ph idx="1"/>
          </p:nvPr>
        </p:nvPicPr>
        <p:blipFill>
          <a:blip r:embed="rId2"/>
          <a:stretch>
            <a:fillRect/>
          </a:stretch>
        </p:blipFill>
        <p:spPr>
          <a:xfrm>
            <a:off x="2618913" y="1410686"/>
            <a:ext cx="6986726" cy="4830315"/>
          </a:xfrm>
          <a:prstGeom prst="rect">
            <a:avLst/>
          </a:prstGeom>
        </p:spPr>
      </p:pic>
    </p:spTree>
    <p:extLst>
      <p:ext uri="{BB962C8B-B14F-4D97-AF65-F5344CB8AC3E}">
        <p14:creationId xmlns:p14="http://schemas.microsoft.com/office/powerpoint/2010/main" val="25623204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935795"/>
          </a:xfrm>
        </p:spPr>
        <p:txBody>
          <a:bodyPr/>
          <a:lstStyle/>
          <a:p>
            <a:pPr algn="ctr"/>
            <a:r>
              <a:rPr lang="fr-FR" b="1" dirty="0" smtClean="0"/>
              <a:t>Template</a:t>
            </a:r>
            <a:endParaRPr lang="fr-FR" b="1" dirty="0"/>
          </a:p>
        </p:txBody>
      </p:sp>
      <p:pic>
        <p:nvPicPr>
          <p:cNvPr id="4" name="Espace réservé du contenu 3"/>
          <p:cNvPicPr>
            <a:picLocks noGrp="1" noChangeAspect="1"/>
          </p:cNvPicPr>
          <p:nvPr>
            <p:ph idx="1"/>
          </p:nvPr>
        </p:nvPicPr>
        <p:blipFill>
          <a:blip r:embed="rId2"/>
          <a:stretch>
            <a:fillRect/>
          </a:stretch>
        </p:blipFill>
        <p:spPr>
          <a:xfrm>
            <a:off x="1580225" y="1632629"/>
            <a:ext cx="9197266" cy="4051300"/>
          </a:xfrm>
          <a:prstGeom prst="rect">
            <a:avLst/>
          </a:prstGeom>
        </p:spPr>
      </p:pic>
    </p:spTree>
    <p:extLst>
      <p:ext uri="{BB962C8B-B14F-4D97-AF65-F5344CB8AC3E}">
        <p14:creationId xmlns:p14="http://schemas.microsoft.com/office/powerpoint/2010/main" val="4653820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err="1" smtClean="0"/>
              <a:t>Delete</a:t>
            </a:r>
            <a:endParaRPr lang="fr-FR" b="1" dirty="0"/>
          </a:p>
        </p:txBody>
      </p:sp>
      <p:sp>
        <p:nvSpPr>
          <p:cNvPr id="3" name="Espace réservé du contenu 2"/>
          <p:cNvSpPr>
            <a:spLocks noGrp="1"/>
          </p:cNvSpPr>
          <p:nvPr>
            <p:ph idx="1"/>
          </p:nvPr>
        </p:nvSpPr>
        <p:spPr/>
        <p:txBody>
          <a:bodyPr/>
          <a:lstStyle/>
          <a:p>
            <a:r>
              <a:rPr lang="fr-FR" dirty="0" smtClean="0"/>
              <a:t>Ajouter une boite de confirmation:</a:t>
            </a:r>
            <a:endParaRPr lang="fr-FR" dirty="0"/>
          </a:p>
        </p:txBody>
      </p:sp>
      <p:pic>
        <p:nvPicPr>
          <p:cNvPr id="4" name="Image 3"/>
          <p:cNvPicPr>
            <a:picLocks noChangeAspect="1"/>
          </p:cNvPicPr>
          <p:nvPr/>
        </p:nvPicPr>
        <p:blipFill>
          <a:blip r:embed="rId2"/>
          <a:stretch>
            <a:fillRect/>
          </a:stretch>
        </p:blipFill>
        <p:spPr>
          <a:xfrm>
            <a:off x="2317072" y="2692477"/>
            <a:ext cx="8238477" cy="3507155"/>
          </a:xfrm>
          <a:prstGeom prst="rect">
            <a:avLst/>
          </a:prstGeom>
        </p:spPr>
      </p:pic>
    </p:spTree>
    <p:extLst>
      <p:ext uri="{BB962C8B-B14F-4D97-AF65-F5344CB8AC3E}">
        <p14:creationId xmlns:p14="http://schemas.microsoft.com/office/powerpoint/2010/main" val="9866893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smtClean="0"/>
              <a:t>Get-employe</a:t>
            </a:r>
            <a:endParaRPr lang="fr-FR" dirty="0"/>
          </a:p>
        </p:txBody>
      </p:sp>
      <p:sp>
        <p:nvSpPr>
          <p:cNvPr id="3" name="Espace réservé du contenu 2"/>
          <p:cNvSpPr>
            <a:spLocks noGrp="1"/>
          </p:cNvSpPr>
          <p:nvPr>
            <p:ph idx="1"/>
          </p:nvPr>
        </p:nvSpPr>
        <p:spPr/>
        <p:txBody>
          <a:bodyPr>
            <a:normAutofit/>
          </a:bodyPr>
          <a:lstStyle/>
          <a:p>
            <a:pPr algn="just">
              <a:lnSpc>
                <a:spcPct val="250000"/>
              </a:lnSpc>
            </a:pPr>
            <a:r>
              <a:rPr lang="fr-FR" sz="2800" dirty="0" smtClean="0"/>
              <a:t>Développer les différentes parties permettant la recherche d’un employé en se basant sur l’url : </a:t>
            </a:r>
            <a:r>
              <a:rPr lang="fr-FR" sz="2800" b="1" dirty="0" smtClean="0">
                <a:hlinkClick r:id="rId2"/>
              </a:rPr>
              <a:t>http://localhost:3000/1</a:t>
            </a:r>
            <a:r>
              <a:rPr lang="fr-FR" sz="2800" b="1" dirty="0" smtClean="0"/>
              <a:t> </a:t>
            </a:r>
            <a:r>
              <a:rPr lang="fr-FR" sz="2800" dirty="0" smtClean="0"/>
              <a:t>ou 1 l’id de l’employé.</a:t>
            </a:r>
            <a:endParaRPr lang="fr-FR" sz="2800" dirty="0"/>
          </a:p>
        </p:txBody>
      </p:sp>
    </p:spTree>
    <p:extLst>
      <p:ext uri="{BB962C8B-B14F-4D97-AF65-F5344CB8AC3E}">
        <p14:creationId xmlns:p14="http://schemas.microsoft.com/office/powerpoint/2010/main" val="2223236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Créer le </a:t>
            </a:r>
            <a:r>
              <a:rPr lang="fr-FR" dirty="0" err="1" smtClean="0"/>
              <a:t>bean</a:t>
            </a:r>
            <a:r>
              <a:rPr lang="fr-FR" dirty="0" smtClean="0"/>
              <a:t> </a:t>
            </a:r>
            <a:r>
              <a:rPr lang="fr-FR" dirty="0" err="1" smtClean="0"/>
              <a:t>Employe</a:t>
            </a:r>
            <a:endParaRPr lang="fr-FR" dirty="0"/>
          </a:p>
        </p:txBody>
      </p:sp>
      <p:pic>
        <p:nvPicPr>
          <p:cNvPr id="5" name="Espace réservé du contenu 4"/>
          <p:cNvPicPr>
            <a:picLocks noGrp="1" noChangeAspect="1"/>
          </p:cNvPicPr>
          <p:nvPr>
            <p:ph idx="1"/>
          </p:nvPr>
        </p:nvPicPr>
        <p:blipFill>
          <a:blip r:embed="rId2"/>
          <a:stretch>
            <a:fillRect/>
          </a:stretch>
        </p:blipFill>
        <p:spPr>
          <a:xfrm>
            <a:off x="3161114" y="2404534"/>
            <a:ext cx="5875867" cy="1997075"/>
          </a:xfrm>
          <a:prstGeom prst="rect">
            <a:avLst/>
          </a:prstGeom>
        </p:spPr>
      </p:pic>
    </p:spTree>
    <p:extLst>
      <p:ext uri="{BB962C8B-B14F-4D97-AF65-F5344CB8AC3E}">
        <p14:creationId xmlns:p14="http://schemas.microsoft.com/office/powerpoint/2010/main" val="41168620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du service</a:t>
            </a:r>
            <a:endParaRPr lang="fr-FR" dirty="0"/>
          </a:p>
        </p:txBody>
      </p:sp>
      <p:pic>
        <p:nvPicPr>
          <p:cNvPr id="4" name="Espace réservé du contenu 3"/>
          <p:cNvPicPr>
            <a:picLocks noGrp="1" noChangeAspect="1"/>
          </p:cNvPicPr>
          <p:nvPr>
            <p:ph idx="1"/>
          </p:nvPr>
        </p:nvPicPr>
        <p:blipFill>
          <a:blip r:embed="rId2"/>
          <a:stretch>
            <a:fillRect/>
          </a:stretch>
        </p:blipFill>
        <p:spPr>
          <a:xfrm>
            <a:off x="2472520" y="2431078"/>
            <a:ext cx="7253056" cy="1128867"/>
          </a:xfrm>
          <a:prstGeom prst="rect">
            <a:avLst/>
          </a:prstGeom>
        </p:spPr>
      </p:pic>
    </p:spTree>
    <p:extLst>
      <p:ext uri="{BB962C8B-B14F-4D97-AF65-F5344CB8AC3E}">
        <p14:creationId xmlns:p14="http://schemas.microsoft.com/office/powerpoint/2010/main" val="7052544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du composant</a:t>
            </a:r>
            <a:endParaRPr lang="fr-FR" dirty="0"/>
          </a:p>
        </p:txBody>
      </p:sp>
      <p:pic>
        <p:nvPicPr>
          <p:cNvPr id="5" name="Image 4"/>
          <p:cNvPicPr>
            <a:picLocks noChangeAspect="1"/>
          </p:cNvPicPr>
          <p:nvPr/>
        </p:nvPicPr>
        <p:blipFill>
          <a:blip r:embed="rId2"/>
          <a:stretch>
            <a:fillRect/>
          </a:stretch>
        </p:blipFill>
        <p:spPr>
          <a:xfrm>
            <a:off x="3701987" y="2095099"/>
            <a:ext cx="4225771" cy="426159"/>
          </a:xfrm>
          <a:prstGeom prst="rect">
            <a:avLst/>
          </a:prstGeom>
        </p:spPr>
      </p:pic>
      <p:pic>
        <p:nvPicPr>
          <p:cNvPr id="7" name="Image 6"/>
          <p:cNvPicPr>
            <a:picLocks noChangeAspect="1"/>
          </p:cNvPicPr>
          <p:nvPr/>
        </p:nvPicPr>
        <p:blipFill>
          <a:blip r:embed="rId3"/>
          <a:stretch>
            <a:fillRect/>
          </a:stretch>
        </p:blipFill>
        <p:spPr>
          <a:xfrm>
            <a:off x="2336800" y="2835275"/>
            <a:ext cx="7552267" cy="3125258"/>
          </a:xfrm>
          <a:prstGeom prst="rect">
            <a:avLst/>
          </a:prstGeom>
        </p:spPr>
      </p:pic>
    </p:spTree>
    <p:extLst>
      <p:ext uri="{BB962C8B-B14F-4D97-AF65-F5344CB8AC3E}">
        <p14:creationId xmlns:p14="http://schemas.microsoft.com/office/powerpoint/2010/main" val="1796692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err="1" smtClean="0"/>
              <a:t>Subscribe</a:t>
            </a:r>
            <a:r>
              <a:rPr lang="fr-FR" b="1" dirty="0" smtClean="0"/>
              <a:t> </a:t>
            </a:r>
            <a:r>
              <a:rPr lang="fr-FR" b="1" dirty="0" err="1"/>
              <a:t>deprecated</a:t>
            </a:r>
            <a:r>
              <a:rPr lang="fr-FR" b="1" dirty="0"/>
              <a:t> </a:t>
            </a:r>
          </a:p>
        </p:txBody>
      </p:sp>
      <p:pic>
        <p:nvPicPr>
          <p:cNvPr id="4" name="Espace réservé du contenu 3"/>
          <p:cNvPicPr>
            <a:picLocks noGrp="1" noChangeAspect="1"/>
          </p:cNvPicPr>
          <p:nvPr>
            <p:ph idx="1"/>
          </p:nvPr>
        </p:nvPicPr>
        <p:blipFill>
          <a:blip r:embed="rId2"/>
          <a:stretch>
            <a:fillRect/>
          </a:stretch>
        </p:blipFill>
        <p:spPr>
          <a:xfrm>
            <a:off x="2778711" y="2259119"/>
            <a:ext cx="6826928" cy="3316057"/>
          </a:xfrm>
          <a:prstGeom prst="rect">
            <a:avLst/>
          </a:prstGeom>
        </p:spPr>
      </p:pic>
    </p:spTree>
    <p:extLst>
      <p:ext uri="{BB962C8B-B14F-4D97-AF65-F5344CB8AC3E}">
        <p14:creationId xmlns:p14="http://schemas.microsoft.com/office/powerpoint/2010/main" val="41058182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800" b="1" dirty="0" smtClean="0"/>
              <a:t>Création du formulaire coté </a:t>
            </a:r>
            <a:r>
              <a:rPr lang="fr-FR" sz="4800" b="1" dirty="0" err="1" smtClean="0"/>
              <a:t>ts</a:t>
            </a:r>
            <a:endParaRPr lang="fr-FR" sz="4800" b="1" dirty="0"/>
          </a:p>
        </p:txBody>
      </p:sp>
      <p:pic>
        <p:nvPicPr>
          <p:cNvPr id="6" name="Espace réservé du contenu 5"/>
          <p:cNvPicPr>
            <a:picLocks noGrp="1" noChangeAspect="1"/>
          </p:cNvPicPr>
          <p:nvPr>
            <p:ph idx="1"/>
          </p:nvPr>
        </p:nvPicPr>
        <p:blipFill>
          <a:blip r:embed="rId2"/>
          <a:stretch>
            <a:fillRect/>
          </a:stretch>
        </p:blipFill>
        <p:spPr>
          <a:xfrm>
            <a:off x="2760134" y="2658533"/>
            <a:ext cx="6417733" cy="2116667"/>
          </a:xfrm>
          <a:prstGeom prst="rect">
            <a:avLst/>
          </a:prstGeom>
        </p:spPr>
      </p:pic>
    </p:spTree>
    <p:extLst>
      <p:ext uri="{BB962C8B-B14F-4D97-AF65-F5344CB8AC3E}">
        <p14:creationId xmlns:p14="http://schemas.microsoft.com/office/powerpoint/2010/main" val="87117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docProps/app.xml><?xml version="1.0" encoding="utf-8"?>
<Properties xmlns="http://schemas.openxmlformats.org/officeDocument/2006/extended-properties" xmlns:vt="http://schemas.openxmlformats.org/officeDocument/2006/docPropsVTypes">
  <Template>Type de bois</Template>
  <TotalTime>1233</TotalTime>
  <Words>2177</Words>
  <Application>Microsoft Office PowerPoint</Application>
  <PresentationFormat>Grand écran</PresentationFormat>
  <Paragraphs>340</Paragraphs>
  <Slides>125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125</vt:i4>
      </vt:variant>
    </vt:vector>
  </HeadingPairs>
  <TitlesOfParts>
    <vt:vector size="131" baseType="lpstr">
      <vt:lpstr>Agency FB</vt:lpstr>
      <vt:lpstr>Arial</vt:lpstr>
      <vt:lpstr>Georgia</vt:lpstr>
      <vt:lpstr>Trebuchet MS</vt:lpstr>
      <vt:lpstr>Wingdings</vt:lpstr>
      <vt:lpstr>Type de bois</vt:lpstr>
      <vt:lpstr>   Séance 3  </vt:lpstr>
      <vt:lpstr>PLAN</vt:lpstr>
      <vt:lpstr>Introduction</vt:lpstr>
      <vt:lpstr>Qu'est-ce qu'Angular ?</vt:lpstr>
      <vt:lpstr>Quelques caractéristiques principales d'Angular</vt:lpstr>
      <vt:lpstr>Comprendre les avantages de l'utilisation d'Angular </vt:lpstr>
      <vt:lpstr>Points Forts</vt:lpstr>
      <vt:lpstr>Expérience Développeur Améliorée</vt:lpstr>
      <vt:lpstr>INCONVÉNIENTS du Framework </vt:lpstr>
      <vt:lpstr>Comprendre le cadre et l'architecture d'Angular </vt:lpstr>
      <vt:lpstr>Cadre général</vt:lpstr>
      <vt:lpstr>Fonctionnalités</vt:lpstr>
      <vt:lpstr>L’ARCHITECTURE D’ANGULAR </vt:lpstr>
      <vt:lpstr>Mise en place de l'environnement de développement </vt:lpstr>
      <vt:lpstr>Angular</vt:lpstr>
      <vt:lpstr>Angular –Environnement de développement -</vt:lpstr>
      <vt:lpstr>Atelier</vt:lpstr>
      <vt:lpstr>Structure d’un Projet Angular</vt:lpstr>
      <vt:lpstr>Processus d’exécution</vt:lpstr>
      <vt:lpstr>Partie 2: TypeScript</vt:lpstr>
      <vt:lpstr>TypeScript</vt:lpstr>
      <vt:lpstr>TypeScript – Introduction-</vt:lpstr>
      <vt:lpstr>Angular avec Type Script</vt:lpstr>
      <vt:lpstr>Pour quoi le TypeScript</vt:lpstr>
      <vt:lpstr>Nouvelles fonctionnalités avec ES6</vt:lpstr>
      <vt:lpstr>Partie 3: Les Composants</vt:lpstr>
      <vt:lpstr>Les composants Angular</vt:lpstr>
      <vt:lpstr>Notion de Composant </vt:lpstr>
      <vt:lpstr>Composant Angular</vt:lpstr>
      <vt:lpstr>Components</vt:lpstr>
      <vt:lpstr>Exemple </vt:lpstr>
      <vt:lpstr>Création de composants</vt:lpstr>
      <vt:lpstr>Utilisation d’un composant</vt:lpstr>
      <vt:lpstr>Communication entre composants</vt:lpstr>
      <vt:lpstr>Mise en œuvre des crochets de cycle de vie des composants </vt:lpstr>
      <vt:lpstr>Exemple d'utilisation de ngOnInit et ngOnDestroy</vt:lpstr>
      <vt:lpstr>Data Binding</vt:lpstr>
      <vt:lpstr>Mise à jour du fichier meteo.component.ts</vt:lpstr>
      <vt:lpstr>Mise à jour de la Template du composant</vt:lpstr>
      <vt:lpstr>Mise à jour de la Template Principale</vt:lpstr>
      <vt:lpstr>Utilisation du Framework BootStrap</vt:lpstr>
      <vt:lpstr>Mise à jour style.css</vt:lpstr>
      <vt:lpstr>Partie 4 : Le routage</vt:lpstr>
      <vt:lpstr>Le Routage</vt:lpstr>
      <vt:lpstr>Processus</vt:lpstr>
      <vt:lpstr>Exemple</vt:lpstr>
      <vt:lpstr>Module app-routing.module.ts </vt:lpstr>
      <vt:lpstr>src/app/app-routing.module.ts</vt:lpstr>
      <vt:lpstr>src/app/app-routing.module.ts</vt:lpstr>
      <vt:lpstr>src/app/app.component.html</vt:lpstr>
      <vt:lpstr>Test</vt:lpstr>
      <vt:lpstr>Intégration des modules &amp; Mise en place du provider</vt:lpstr>
      <vt:lpstr>Routage et navigation Solution 2</vt:lpstr>
      <vt:lpstr>Partie 5: Les Directives</vt:lpstr>
      <vt:lpstr>Directive </vt:lpstr>
      <vt:lpstr>Les directives structurelles</vt:lpstr>
      <vt:lpstr>Partie 6:Services et injection de dépendance</vt:lpstr>
      <vt:lpstr>Les Services</vt:lpstr>
      <vt:lpstr>Concept de service</vt:lpstr>
      <vt:lpstr>Service Cas d’utilisation </vt:lpstr>
      <vt:lpstr>Architecture</vt:lpstr>
      <vt:lpstr>Exemple d’un service</vt:lpstr>
      <vt:lpstr>Création d'un service</vt:lpstr>
      <vt:lpstr>Utilisation d'un service dans un composant</vt:lpstr>
      <vt:lpstr>Injection Au niveau global (providedIn: 'root')</vt:lpstr>
      <vt:lpstr>Conclusion</vt:lpstr>
      <vt:lpstr>Partie 9 : HttpClient</vt:lpstr>
      <vt:lpstr>HTTPCLIENT</vt:lpstr>
      <vt:lpstr>RxJS (Reactive extensions for JavaScript) </vt:lpstr>
      <vt:lpstr>la programmation réactive </vt:lpstr>
      <vt:lpstr>Obtenir et envoyer des données </vt:lpstr>
      <vt:lpstr>HttpClient</vt:lpstr>
      <vt:lpstr>Fonctionnalités de HttpClient </vt:lpstr>
      <vt:lpstr>Transformer des données </vt:lpstr>
      <vt:lpstr>Intégration de provider http</vt:lpstr>
      <vt:lpstr>Requête GET (Récupérer des données)</vt:lpstr>
      <vt:lpstr>Requête POST (Créer une ressource)</vt:lpstr>
      <vt:lpstr>Requête PUT (Mettre à jour une ressource)</vt:lpstr>
      <vt:lpstr>Requête DELETE (Supprimer une ressource)</vt:lpstr>
      <vt:lpstr>Gestion des erreurs dans HttpClient</vt:lpstr>
      <vt:lpstr>Gestion des événements de progression (Loader, chargement)</vt:lpstr>
      <vt:lpstr>Atelier Manipulation de données JSON</vt:lpstr>
      <vt:lpstr>service</vt:lpstr>
      <vt:lpstr>Mise à jour du composant</vt:lpstr>
      <vt:lpstr>Mise à jour du Template</vt:lpstr>
      <vt:lpstr>Intégration de provider http</vt:lpstr>
      <vt:lpstr>TEST</vt:lpstr>
      <vt:lpstr>Configuration CORS – WebConfig.java</vt:lpstr>
      <vt:lpstr>Autre Alternative</vt:lpstr>
      <vt:lpstr>Delete service</vt:lpstr>
      <vt:lpstr>Composant</vt:lpstr>
      <vt:lpstr>Template</vt:lpstr>
      <vt:lpstr>Delete</vt:lpstr>
      <vt:lpstr>Get-employe</vt:lpstr>
      <vt:lpstr>Créer le bean Employe</vt:lpstr>
      <vt:lpstr>mise à jour du service</vt:lpstr>
      <vt:lpstr>Mise à jour du composant</vt:lpstr>
      <vt:lpstr>Subscribe deprecated </vt:lpstr>
      <vt:lpstr>Création du formulaire coté ts</vt:lpstr>
      <vt:lpstr>Partie 8: Les Formulaires</vt:lpstr>
      <vt:lpstr>Introduction</vt:lpstr>
      <vt:lpstr>Types de Formulaires en Angular</vt:lpstr>
      <vt:lpstr>Template-driven Forms</vt:lpstr>
      <vt:lpstr>Reactive Forms</vt:lpstr>
      <vt:lpstr>Résumé</vt:lpstr>
      <vt:lpstr>Comparer et opposer les formulaires guidés par un modèle et les formulaires réactifs</vt:lpstr>
      <vt:lpstr>Exemple 1: Template-driven Forms</vt:lpstr>
      <vt:lpstr>Logique applicative</vt:lpstr>
      <vt:lpstr>Template</vt:lpstr>
      <vt:lpstr>Exemple 2: REACTIVE Forms</vt:lpstr>
      <vt:lpstr>Logique applicative</vt:lpstr>
      <vt:lpstr>Template</vt:lpstr>
      <vt:lpstr>Ajout des règles de validation </vt:lpstr>
      <vt:lpstr>Mise à jour de la logique applicative</vt:lpstr>
      <vt:lpstr>Mise à jour Template</vt:lpstr>
      <vt:lpstr>Mise à jour de la Template</vt:lpstr>
      <vt:lpstr>Service</vt:lpstr>
      <vt:lpstr>Mise à jour du composant</vt:lpstr>
      <vt:lpstr>Mise à jour de la Template</vt:lpstr>
      <vt:lpstr>Modification de données</vt:lpstr>
      <vt:lpstr>Chargement de données au niveau du formulaire</vt:lpstr>
      <vt:lpstr>Modification de données – service-</vt:lpstr>
      <vt:lpstr>Modification de données – composant-</vt:lpstr>
      <vt:lpstr>Modification de données – Template -</vt:lpstr>
      <vt:lpstr>Subscribe is deprecated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FRAMEWORK ANGULAR</dc:title>
  <dc:creator>admin</dc:creator>
  <cp:lastModifiedBy>admin</cp:lastModifiedBy>
  <cp:revision>240</cp:revision>
  <dcterms:created xsi:type="dcterms:W3CDTF">2025-02-15T17:15:39Z</dcterms:created>
  <dcterms:modified xsi:type="dcterms:W3CDTF">2025-11-05T14:09:24Z</dcterms:modified>
</cp:coreProperties>
</file>